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61" r:id="rId3"/>
    <p:sldId id="260" r:id="rId4"/>
    <p:sldId id="269" r:id="rId5"/>
    <p:sldId id="264" r:id="rId6"/>
    <p:sldId id="270" r:id="rId7"/>
    <p:sldId id="267" r:id="rId8"/>
    <p:sldId id="272" r:id="rId9"/>
    <p:sldId id="266" r:id="rId10"/>
    <p:sldId id="273" r:id="rId11"/>
    <p:sldId id="274" r:id="rId12"/>
    <p:sldId id="276" r:id="rId13"/>
    <p:sldId id="265" r:id="rId14"/>
    <p:sldId id="277" r:id="rId15"/>
    <p:sldId id="279" r:id="rId16"/>
    <p:sldId id="278" r:id="rId17"/>
    <p:sldId id="280" r:id="rId18"/>
    <p:sldId id="285" r:id="rId19"/>
    <p:sldId id="284" r:id="rId20"/>
    <p:sldId id="287" r:id="rId21"/>
    <p:sldId id="289" r:id="rId22"/>
    <p:sldId id="290" r:id="rId23"/>
    <p:sldId id="286" r:id="rId24"/>
    <p:sldId id="281" r:id="rId25"/>
    <p:sldId id="282" r:id="rId26"/>
    <p:sldId id="283" r:id="rId27"/>
    <p:sldId id="310" r:id="rId28"/>
    <p:sldId id="313" r:id="rId29"/>
    <p:sldId id="314" r:id="rId30"/>
    <p:sldId id="312" r:id="rId31"/>
    <p:sldId id="311" r:id="rId32"/>
    <p:sldId id="332" r:id="rId33"/>
    <p:sldId id="336" r:id="rId34"/>
    <p:sldId id="337" r:id="rId35"/>
    <p:sldId id="338" r:id="rId36"/>
    <p:sldId id="339" r:id="rId37"/>
    <p:sldId id="340" r:id="rId38"/>
    <p:sldId id="322" r:id="rId39"/>
    <p:sldId id="323" r:id="rId40"/>
    <p:sldId id="335" r:id="rId41"/>
    <p:sldId id="324" r:id="rId42"/>
    <p:sldId id="325" r:id="rId43"/>
    <p:sldId id="291" r:id="rId44"/>
    <p:sldId id="351" r:id="rId45"/>
    <p:sldId id="345" r:id="rId46"/>
    <p:sldId id="330" r:id="rId47"/>
    <p:sldId id="333" r:id="rId48"/>
    <p:sldId id="331" r:id="rId49"/>
    <p:sldId id="292" r:id="rId50"/>
    <p:sldId id="346" r:id="rId51"/>
    <p:sldId id="347" r:id="rId52"/>
    <p:sldId id="293" r:id="rId53"/>
    <p:sldId id="348" r:id="rId54"/>
    <p:sldId id="303" r:id="rId55"/>
    <p:sldId id="349" r:id="rId56"/>
    <p:sldId id="396" r:id="rId57"/>
    <p:sldId id="364" r:id="rId58"/>
    <p:sldId id="294" r:id="rId59"/>
    <p:sldId id="350" r:id="rId60"/>
    <p:sldId id="363" r:id="rId61"/>
    <p:sldId id="296" r:id="rId62"/>
    <p:sldId id="429" r:id="rId63"/>
    <p:sldId id="430" r:id="rId64"/>
    <p:sldId id="304" r:id="rId65"/>
    <p:sldId id="355" r:id="rId66"/>
    <p:sldId id="356" r:id="rId67"/>
    <p:sldId id="358" r:id="rId68"/>
    <p:sldId id="360" r:id="rId69"/>
    <p:sldId id="361" r:id="rId70"/>
    <p:sldId id="357" r:id="rId71"/>
    <p:sldId id="352" r:id="rId72"/>
    <p:sldId id="365" r:id="rId73"/>
    <p:sldId id="397" r:id="rId74"/>
    <p:sldId id="353" r:id="rId75"/>
    <p:sldId id="362" r:id="rId76"/>
    <p:sldId id="354" r:id="rId77"/>
    <p:sldId id="431" r:id="rId78"/>
    <p:sldId id="432" r:id="rId79"/>
    <p:sldId id="367" r:id="rId80"/>
    <p:sldId id="366" r:id="rId81"/>
    <p:sldId id="299" r:id="rId82"/>
    <p:sldId id="375" r:id="rId83"/>
    <p:sldId id="297" r:id="rId84"/>
    <p:sldId id="298" r:id="rId85"/>
    <p:sldId id="368" r:id="rId86"/>
    <p:sldId id="369" r:id="rId87"/>
    <p:sldId id="371" r:id="rId88"/>
    <p:sldId id="370" r:id="rId89"/>
    <p:sldId id="372" r:id="rId90"/>
    <p:sldId id="374" r:id="rId91"/>
    <p:sldId id="305" r:id="rId92"/>
    <p:sldId id="373" r:id="rId93"/>
    <p:sldId id="399" r:id="rId94"/>
    <p:sldId id="433" r:id="rId95"/>
    <p:sldId id="400" r:id="rId96"/>
    <p:sldId id="376" r:id="rId97"/>
    <p:sldId id="377" r:id="rId98"/>
    <p:sldId id="378" r:id="rId99"/>
    <p:sldId id="434" r:id="rId100"/>
    <p:sldId id="404" r:id="rId101"/>
    <p:sldId id="405" r:id="rId102"/>
    <p:sldId id="406" r:id="rId103"/>
    <p:sldId id="401" r:id="rId104"/>
    <p:sldId id="402" r:id="rId105"/>
    <p:sldId id="403" r:id="rId106"/>
    <p:sldId id="435" r:id="rId107"/>
    <p:sldId id="307" r:id="rId108"/>
    <p:sldId id="384" r:id="rId109"/>
    <p:sldId id="382" r:id="rId110"/>
    <p:sldId id="379" r:id="rId111"/>
    <p:sldId id="380" r:id="rId112"/>
    <p:sldId id="381" r:id="rId113"/>
    <p:sldId id="436" r:id="rId114"/>
    <p:sldId id="387" r:id="rId115"/>
    <p:sldId id="385" r:id="rId116"/>
    <p:sldId id="386" r:id="rId117"/>
    <p:sldId id="308" r:id="rId118"/>
    <p:sldId id="407" r:id="rId119"/>
    <p:sldId id="389" r:id="rId120"/>
    <p:sldId id="408" r:id="rId121"/>
    <p:sldId id="390" r:id="rId122"/>
    <p:sldId id="410" r:id="rId123"/>
    <p:sldId id="391" r:id="rId124"/>
    <p:sldId id="409" r:id="rId125"/>
    <p:sldId id="412" r:id="rId126"/>
    <p:sldId id="413" r:id="rId127"/>
    <p:sldId id="414" r:id="rId128"/>
    <p:sldId id="426" r:id="rId129"/>
    <p:sldId id="427" r:id="rId130"/>
    <p:sldId id="428" r:id="rId131"/>
    <p:sldId id="425" r:id="rId132"/>
    <p:sldId id="415" r:id="rId133"/>
    <p:sldId id="392" r:id="rId134"/>
    <p:sldId id="417" r:id="rId135"/>
    <p:sldId id="437" r:id="rId136"/>
    <p:sldId id="418" r:id="rId137"/>
    <p:sldId id="393" r:id="rId138"/>
    <p:sldId id="420" r:id="rId139"/>
    <p:sldId id="438" r:id="rId140"/>
    <p:sldId id="439" r:id="rId141"/>
    <p:sldId id="394" r:id="rId142"/>
    <p:sldId id="422" r:id="rId143"/>
    <p:sldId id="424" r:id="rId144"/>
    <p:sldId id="395" r:id="rId145"/>
    <p:sldId id="423" r:id="rId146"/>
    <p:sldId id="259"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06" autoAdjust="0"/>
    <p:restoredTop sz="94660"/>
  </p:normalViewPr>
  <p:slideViewPr>
    <p:cSldViewPr snapToGrid="0">
      <p:cViewPr varScale="1">
        <p:scale>
          <a:sx n="89" d="100"/>
          <a:sy n="89" d="100"/>
        </p:scale>
        <p:origin x="2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t>9/1/2021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9/1/2021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9/1/2021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9/1/2021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9/1/2021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t>9/1/2021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9/1/2021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2"/>
            <a:ext cx="10108433" cy="1386923"/>
          </a:xfrm>
        </p:spPr>
        <p:txBody>
          <a:bodyPr>
            <a:normAutofit fontScale="90000"/>
          </a:bodyPr>
          <a:lstStyle/>
          <a:p>
            <a:pPr algn="ctr"/>
            <a:r>
              <a:rPr lang="en-US" sz="8900" b="1" dirty="0" smtClean="0"/>
              <a:t>ARDUINO</a:t>
            </a:r>
            <a:r>
              <a:rPr lang="en-US" sz="5300" b="1" dirty="0" smtClean="0"/>
              <a:t/>
            </a:r>
            <a:br>
              <a:rPr lang="en-US" sz="5300" b="1" dirty="0" smtClean="0"/>
            </a:br>
            <a:r>
              <a:rPr lang="en-US" sz="3200" dirty="0" smtClean="0"/>
              <a:t>MICROCONTROLLER</a:t>
            </a:r>
            <a:endParaRPr lang="el-GR" sz="3200" dirty="0"/>
          </a:p>
        </p:txBody>
      </p:sp>
      <p:pic>
        <p:nvPicPr>
          <p:cNvPr id="4" name="Θέση περιεχομένου 3"/>
          <p:cNvPicPr>
            <a:picLocks noGrp="1" noChangeAspect="1"/>
          </p:cNvPicPr>
          <p:nvPr>
            <p:ph idx="1"/>
          </p:nvPr>
        </p:nvPicPr>
        <p:blipFill rotWithShape="1">
          <a:blip r:embed="rId2"/>
          <a:srcRect t="6549"/>
          <a:stretch/>
        </p:blipFill>
        <p:spPr>
          <a:xfrm>
            <a:off x="3412864" y="1793913"/>
            <a:ext cx="5477261" cy="4356722"/>
          </a:xfrm>
          <a:prstGeom prst="rect">
            <a:avLst/>
          </a:prstGeom>
        </p:spPr>
      </p:pic>
    </p:spTree>
    <p:extLst>
      <p:ext uri="{BB962C8B-B14F-4D97-AF65-F5344CB8AC3E}">
        <p14:creationId xmlns:p14="http://schemas.microsoft.com/office/powerpoint/2010/main" val="35506290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552755" y="77019"/>
            <a:ext cx="9299275" cy="6192614"/>
          </a:xfrm>
          <a:prstGeom prst="rect">
            <a:avLst/>
          </a:prstGeom>
        </p:spPr>
      </p:pic>
      <p:pic>
        <p:nvPicPr>
          <p:cNvPr id="3" name="Εικόνα 2"/>
          <p:cNvPicPr>
            <a:picLocks noChangeAspect="1"/>
          </p:cNvPicPr>
          <p:nvPr/>
        </p:nvPicPr>
        <p:blipFill>
          <a:blip r:embed="rId3"/>
          <a:stretch>
            <a:fillRect/>
          </a:stretch>
        </p:blipFill>
        <p:spPr>
          <a:xfrm>
            <a:off x="6512673" y="1789442"/>
            <a:ext cx="2047875" cy="742950"/>
          </a:xfrm>
          <a:prstGeom prst="rect">
            <a:avLst/>
          </a:prstGeom>
        </p:spPr>
      </p:pic>
    </p:spTree>
    <p:extLst>
      <p:ext uri="{BB962C8B-B14F-4D97-AF65-F5344CB8AC3E}">
        <p14:creationId xmlns:p14="http://schemas.microsoft.com/office/powerpoint/2010/main" val="38274450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pic>
        <p:nvPicPr>
          <p:cNvPr id="5" name="Εικόνα 4"/>
          <p:cNvPicPr>
            <a:picLocks noChangeAspect="1"/>
          </p:cNvPicPr>
          <p:nvPr/>
        </p:nvPicPr>
        <p:blipFill rotWithShape="1">
          <a:blip r:embed="rId2"/>
          <a:srcRect t="3442" r="774" b="5567"/>
          <a:stretch/>
        </p:blipFill>
        <p:spPr>
          <a:xfrm>
            <a:off x="1899969" y="4421581"/>
            <a:ext cx="9210422" cy="1833857"/>
          </a:xfrm>
          <a:prstGeom prst="rect">
            <a:avLst/>
          </a:prstGeom>
        </p:spPr>
      </p:pic>
      <p:sp>
        <p:nvSpPr>
          <p:cNvPr id="6" name="Θέση περιεχομένου 5"/>
          <p:cNvSpPr>
            <a:spLocks noGrp="1"/>
          </p:cNvSpPr>
          <p:nvPr>
            <p:ph idx="1"/>
          </p:nvPr>
        </p:nvSpPr>
        <p:spPr>
          <a:xfrm>
            <a:off x="1097280" y="1737040"/>
            <a:ext cx="10815800" cy="2786652"/>
          </a:xfrm>
        </p:spPr>
        <p:txBody>
          <a:bodyPr>
            <a:normAutofit/>
          </a:bodyPr>
          <a:lstStyle/>
          <a:p>
            <a:pPr>
              <a:buFont typeface="Wingdings" panose="05000000000000000000" pitchFamily="2" charset="2"/>
              <a:buChar char="q"/>
            </a:pPr>
            <a:r>
              <a:rPr lang="en-US" sz="2800" b="1" dirty="0"/>
              <a:t>#include &lt;</a:t>
            </a:r>
            <a:r>
              <a:rPr lang="en-US" sz="2800" b="1" dirty="0" err="1"/>
              <a:t>AccelStepper.h</a:t>
            </a:r>
            <a:r>
              <a:rPr lang="en-US" sz="2800" b="1" dirty="0"/>
              <a:t>&gt;</a:t>
            </a:r>
          </a:p>
          <a:p>
            <a:pPr marL="0" indent="0">
              <a:buNone/>
            </a:pPr>
            <a:r>
              <a:rPr lang="el-GR" sz="2800" dirty="0" smtClean="0"/>
              <a:t>Μια άλλη βιβλιοθήκη για </a:t>
            </a:r>
            <a:r>
              <a:rPr lang="el-GR" sz="2800" dirty="0"/>
              <a:t>τον έλεγχο των μοτέρ</a:t>
            </a:r>
            <a:r>
              <a:rPr lang="el-GR" sz="2800" dirty="0" smtClean="0"/>
              <a:t>.</a:t>
            </a:r>
          </a:p>
          <a:p>
            <a:pPr>
              <a:buFont typeface="Wingdings" panose="05000000000000000000" pitchFamily="2" charset="2"/>
              <a:buChar char="q"/>
            </a:pPr>
            <a:r>
              <a:rPr lang="en-US" sz="2800" b="1" dirty="0"/>
              <a:t>#define FULLSTEP </a:t>
            </a:r>
            <a:r>
              <a:rPr lang="en-US" sz="2800" b="1" dirty="0" smtClean="0"/>
              <a:t>4</a:t>
            </a:r>
            <a:endParaRPr lang="en-US" sz="2800" b="1" dirty="0"/>
          </a:p>
          <a:p>
            <a:pPr marL="0" indent="0">
              <a:buNone/>
            </a:pPr>
            <a:r>
              <a:rPr lang="el-GR" sz="2800" dirty="0" smtClean="0"/>
              <a:t>Ορίζουμε το βήμα.</a:t>
            </a:r>
          </a:p>
          <a:p>
            <a:pPr>
              <a:buFont typeface="Wingdings" panose="05000000000000000000" pitchFamily="2" charset="2"/>
              <a:buChar char="q"/>
            </a:pPr>
            <a:r>
              <a:rPr lang="en-US" sz="2800" b="1" dirty="0"/>
              <a:t>#define </a:t>
            </a:r>
            <a:r>
              <a:rPr lang="en-US" sz="2800" b="1" dirty="0" smtClean="0"/>
              <a:t>HALFSTEP 8</a:t>
            </a:r>
            <a:endParaRPr lang="en-US" sz="2800" b="1" dirty="0"/>
          </a:p>
          <a:p>
            <a:pPr>
              <a:buFont typeface="Wingdings" panose="05000000000000000000" pitchFamily="2" charset="2"/>
              <a:buChar char="q"/>
            </a:pPr>
            <a:endParaRPr lang="el-GR" sz="2800" dirty="0" smtClean="0"/>
          </a:p>
          <a:p>
            <a:pPr marL="0" indent="0">
              <a:buNone/>
            </a:pPr>
            <a:endParaRPr lang="el-GR" sz="2800" dirty="0"/>
          </a:p>
          <a:p>
            <a:pPr marL="0" indent="0">
              <a:buNone/>
            </a:pPr>
            <a:endParaRPr lang="el-GR" sz="2800" dirty="0"/>
          </a:p>
        </p:txBody>
      </p:sp>
    </p:spTree>
    <p:extLst>
      <p:ext uri="{BB962C8B-B14F-4D97-AF65-F5344CB8AC3E}">
        <p14:creationId xmlns:p14="http://schemas.microsoft.com/office/powerpoint/2010/main" val="32832993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85005" y="286603"/>
            <a:ext cx="10370675" cy="1450757"/>
          </a:xfrm>
        </p:spPr>
        <p:txBody>
          <a:bodyPr/>
          <a:lstStyle/>
          <a:p>
            <a:r>
              <a:rPr lang="el-GR" dirty="0"/>
              <a:t>Βασικές εντολές</a:t>
            </a:r>
          </a:p>
        </p:txBody>
      </p:sp>
      <p:sp>
        <p:nvSpPr>
          <p:cNvPr id="3" name="Θέση περιεχομένου 2"/>
          <p:cNvSpPr>
            <a:spLocks noGrp="1"/>
          </p:cNvSpPr>
          <p:nvPr>
            <p:ph idx="1"/>
          </p:nvPr>
        </p:nvSpPr>
        <p:spPr>
          <a:xfrm>
            <a:off x="785005" y="1737360"/>
            <a:ext cx="11248844" cy="4948111"/>
          </a:xfrm>
        </p:spPr>
        <p:txBody>
          <a:bodyPr numCol="2">
            <a:normAutofit/>
          </a:bodyPr>
          <a:lstStyle/>
          <a:p>
            <a:pPr>
              <a:buFont typeface="Wingdings" panose="05000000000000000000" pitchFamily="2" charset="2"/>
              <a:buChar char="q"/>
            </a:pPr>
            <a:r>
              <a:rPr lang="nb-NO" sz="2800" b="1" dirty="0"/>
              <a:t>AccelStepper myStepper(FULLSTEP, 8, 10, 9, 11</a:t>
            </a:r>
            <a:r>
              <a:rPr lang="nb-NO" sz="2800" b="1" dirty="0" smtClean="0"/>
              <a:t>);</a:t>
            </a:r>
            <a:endParaRPr lang="el-GR" sz="2800" b="1" dirty="0" smtClean="0"/>
          </a:p>
          <a:p>
            <a:pPr marL="0" indent="0">
              <a:buNone/>
            </a:pPr>
            <a:r>
              <a:rPr lang="el-GR" sz="2800" dirty="0"/>
              <a:t>Ορίζει ένα αντικείμενο </a:t>
            </a:r>
            <a:r>
              <a:rPr lang="nb-NO" sz="2800" dirty="0"/>
              <a:t>AccelStepper</a:t>
            </a:r>
            <a:r>
              <a:rPr lang="en-US" sz="2800" dirty="0" smtClean="0"/>
              <a:t> </a:t>
            </a:r>
            <a:r>
              <a:rPr lang="el-GR" sz="2800" dirty="0"/>
              <a:t>και τα </a:t>
            </a:r>
            <a:r>
              <a:rPr lang="en-US" sz="2800" dirty="0"/>
              <a:t>input pins</a:t>
            </a:r>
            <a:r>
              <a:rPr lang="el-GR" sz="2800" dirty="0"/>
              <a:t> </a:t>
            </a:r>
            <a:r>
              <a:rPr lang="el-GR" sz="2800" dirty="0" smtClean="0"/>
              <a:t>που χρησιμοποιήσαμε.</a:t>
            </a:r>
          </a:p>
          <a:p>
            <a:pPr>
              <a:buFont typeface="Wingdings" panose="05000000000000000000" pitchFamily="2" charset="2"/>
              <a:buChar char="q"/>
            </a:pPr>
            <a:r>
              <a:rPr lang="en-US" sz="2800" b="1" dirty="0" err="1"/>
              <a:t>myStepper.setMaxSpeed</a:t>
            </a:r>
            <a:r>
              <a:rPr lang="en-US" sz="2800" b="1" dirty="0"/>
              <a:t>(1000.0</a:t>
            </a:r>
            <a:r>
              <a:rPr lang="en-US" sz="2800" b="1" dirty="0" smtClean="0"/>
              <a:t>);</a:t>
            </a:r>
            <a:endParaRPr lang="el-GR" sz="2800" b="1" dirty="0" smtClean="0"/>
          </a:p>
          <a:p>
            <a:pPr marL="0" indent="0">
              <a:buNone/>
            </a:pPr>
            <a:r>
              <a:rPr lang="el-GR" sz="2800" dirty="0" smtClean="0"/>
              <a:t>Ορίζει τη μέγιστη ταχύτητα.</a:t>
            </a:r>
            <a:endParaRPr lang="en-US" sz="2800" dirty="0"/>
          </a:p>
          <a:p>
            <a:pPr>
              <a:buFont typeface="Wingdings" panose="05000000000000000000" pitchFamily="2" charset="2"/>
              <a:buChar char="q"/>
            </a:pPr>
            <a:r>
              <a:rPr lang="en-US" sz="2800" b="1" dirty="0" err="1" smtClean="0"/>
              <a:t>myStepper.setAcceleration</a:t>
            </a:r>
            <a:r>
              <a:rPr lang="en-US" sz="2800" b="1" dirty="0" smtClean="0"/>
              <a:t>(50.0);</a:t>
            </a:r>
            <a:endParaRPr lang="el-GR" sz="2800" b="1" dirty="0" smtClean="0"/>
          </a:p>
          <a:p>
            <a:pPr marL="0" indent="0">
              <a:buNone/>
            </a:pPr>
            <a:r>
              <a:rPr lang="el-GR" sz="2800" dirty="0" smtClean="0"/>
              <a:t>Ορίζει τον παράγοντα επιτάχυνσης.</a:t>
            </a:r>
            <a:endParaRPr lang="en-US" sz="2800" dirty="0"/>
          </a:p>
          <a:p>
            <a:pPr>
              <a:buFont typeface="Wingdings" panose="05000000000000000000" pitchFamily="2" charset="2"/>
              <a:buChar char="q"/>
            </a:pPr>
            <a:r>
              <a:rPr lang="en-US" sz="2800" b="1" dirty="0" err="1" smtClean="0"/>
              <a:t>myStepper.setSpeed</a:t>
            </a:r>
            <a:r>
              <a:rPr lang="en-US" sz="2800" b="1" dirty="0" smtClean="0"/>
              <a:t>(200);</a:t>
            </a:r>
            <a:endParaRPr lang="el-GR" sz="2800" b="1" dirty="0" smtClean="0"/>
          </a:p>
          <a:p>
            <a:pPr marL="0" indent="0">
              <a:buNone/>
            </a:pPr>
            <a:r>
              <a:rPr lang="el-GR" sz="2800" dirty="0" smtClean="0"/>
              <a:t>Ορίζει την αρχική ταχύτητα.</a:t>
            </a:r>
            <a:endParaRPr lang="en-US" sz="2800" dirty="0"/>
          </a:p>
          <a:p>
            <a:pPr>
              <a:buFont typeface="Wingdings" panose="05000000000000000000" pitchFamily="2" charset="2"/>
              <a:buChar char="q"/>
            </a:pPr>
            <a:r>
              <a:rPr lang="en-US" sz="2800" b="1" dirty="0" err="1" smtClean="0"/>
              <a:t>myStepper.moveTo</a:t>
            </a:r>
            <a:r>
              <a:rPr lang="en-US" sz="2800" b="1" dirty="0" smtClean="0"/>
              <a:t>(2048/2);</a:t>
            </a:r>
            <a:endParaRPr lang="el-GR" sz="2800" b="1" dirty="0" smtClean="0"/>
          </a:p>
          <a:p>
            <a:pPr marL="0" indent="0">
              <a:buNone/>
            </a:pPr>
            <a:r>
              <a:rPr lang="el-GR" sz="2800" dirty="0"/>
              <a:t>Ορίζει την </a:t>
            </a:r>
            <a:r>
              <a:rPr lang="el-GR" sz="2800" dirty="0" smtClean="0"/>
              <a:t>θέση που θέλουμε να πάει ο κινητήρας(</a:t>
            </a:r>
            <a:r>
              <a:rPr lang="en-US" sz="2800" dirty="0" smtClean="0"/>
              <a:t>target position</a:t>
            </a:r>
            <a:r>
              <a:rPr lang="el-GR" sz="2800" dirty="0" smtClean="0"/>
              <a:t>).</a:t>
            </a:r>
          </a:p>
          <a:p>
            <a:pPr>
              <a:buFont typeface="Wingdings" panose="05000000000000000000" pitchFamily="2" charset="2"/>
              <a:buChar char="q"/>
            </a:pPr>
            <a:r>
              <a:rPr lang="en-US" sz="2800" b="1" dirty="0" err="1"/>
              <a:t>myStepper.distanceToGo</a:t>
            </a:r>
            <a:r>
              <a:rPr lang="en-US" sz="2800" b="1" dirty="0" smtClean="0"/>
              <a:t>()</a:t>
            </a:r>
            <a:endParaRPr lang="el-GR" sz="2800" b="1" dirty="0" smtClean="0"/>
          </a:p>
          <a:p>
            <a:pPr marL="0" indent="0">
              <a:buNone/>
            </a:pPr>
            <a:r>
              <a:rPr lang="el-GR" sz="2800" dirty="0" smtClean="0"/>
              <a:t>Υπολογίζει την απόσταση που χρειάζεται ο κινητήρας να διανύσει, μέχρι να φτάσει στην </a:t>
            </a:r>
            <a:r>
              <a:rPr lang="en-US" sz="2800" dirty="0"/>
              <a:t>target </a:t>
            </a:r>
            <a:r>
              <a:rPr lang="en-US" sz="2800" dirty="0" smtClean="0"/>
              <a:t>position</a:t>
            </a:r>
            <a:r>
              <a:rPr lang="el-GR" sz="2800" dirty="0" smtClean="0"/>
              <a:t>.</a:t>
            </a:r>
            <a:endParaRPr lang="el-GR" sz="2800" dirty="0"/>
          </a:p>
        </p:txBody>
      </p:sp>
    </p:spTree>
    <p:extLst>
      <p:ext uri="{BB962C8B-B14F-4D97-AF65-F5344CB8AC3E}">
        <p14:creationId xmlns:p14="http://schemas.microsoft.com/office/powerpoint/2010/main" val="4342784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p:txBody>
          <a:bodyPr>
            <a:normAutofit/>
          </a:bodyPr>
          <a:lstStyle/>
          <a:p>
            <a:pPr>
              <a:buFont typeface="Wingdings" panose="05000000000000000000" pitchFamily="2" charset="2"/>
              <a:buChar char="q"/>
            </a:pPr>
            <a:r>
              <a:rPr lang="en-US" sz="2800" b="1" dirty="0" err="1"/>
              <a:t>myStepper.run</a:t>
            </a:r>
            <a:r>
              <a:rPr lang="en-US" sz="2800" b="1" dirty="0" smtClean="0"/>
              <a:t>();</a:t>
            </a:r>
            <a:endParaRPr lang="el-GR" sz="2800" b="1" dirty="0" smtClean="0"/>
          </a:p>
          <a:p>
            <a:pPr marL="0" indent="0">
              <a:buNone/>
            </a:pPr>
            <a:r>
              <a:rPr lang="el-GR" sz="2800" dirty="0" smtClean="0"/>
              <a:t>Να κινηθεί το μοτέρ κατά ένα βήμα.</a:t>
            </a:r>
          </a:p>
          <a:p>
            <a:pPr>
              <a:buFont typeface="Wingdings" panose="05000000000000000000" pitchFamily="2" charset="2"/>
              <a:buChar char="q"/>
            </a:pPr>
            <a:r>
              <a:rPr lang="en-US" sz="2800" b="1" dirty="0" err="1"/>
              <a:t>myStepper.currentPosition</a:t>
            </a:r>
            <a:r>
              <a:rPr lang="en-US" sz="2800" b="1" dirty="0" smtClean="0"/>
              <a:t>()</a:t>
            </a:r>
            <a:endParaRPr lang="el-GR" sz="2800" b="1" dirty="0" smtClean="0"/>
          </a:p>
          <a:p>
            <a:pPr marL="0" indent="0">
              <a:buNone/>
            </a:pPr>
            <a:r>
              <a:rPr lang="el-GR" sz="2800" dirty="0" smtClean="0"/>
              <a:t>Μας δίνει την θέση που βρίσκεται το μοτέρ αυτήν τη στιγμή.</a:t>
            </a:r>
          </a:p>
          <a:p>
            <a:pPr>
              <a:buFont typeface="Wingdings" panose="05000000000000000000" pitchFamily="2" charset="2"/>
              <a:buChar char="q"/>
            </a:pPr>
            <a:r>
              <a:rPr lang="en-US" sz="2800" b="1" dirty="0" err="1"/>
              <a:t>myStepper.moveTo</a:t>
            </a:r>
            <a:r>
              <a:rPr lang="en-US" sz="2800" b="1" dirty="0"/>
              <a:t>(-</a:t>
            </a:r>
            <a:r>
              <a:rPr lang="en-US" sz="2800" b="1" dirty="0" err="1"/>
              <a:t>myStepper.currentPosition</a:t>
            </a:r>
            <a:r>
              <a:rPr lang="en-US" sz="2800" b="1" dirty="0" smtClean="0"/>
              <a:t>());</a:t>
            </a:r>
            <a:endParaRPr lang="el-GR" sz="2800" b="1" dirty="0" smtClean="0"/>
          </a:p>
          <a:p>
            <a:pPr marL="0" indent="0">
              <a:buNone/>
            </a:pPr>
            <a:r>
              <a:rPr lang="el-GR" sz="2800" dirty="0" smtClean="0"/>
              <a:t>Αλλάζει την κατεύθυνση περιστροφής του μοτέρ.</a:t>
            </a:r>
            <a:endParaRPr lang="el-GR" sz="2800" dirty="0"/>
          </a:p>
        </p:txBody>
      </p:sp>
    </p:spTree>
    <p:extLst>
      <p:ext uri="{BB962C8B-B14F-4D97-AF65-F5344CB8AC3E}">
        <p14:creationId xmlns:p14="http://schemas.microsoft.com/office/powerpoint/2010/main" val="34427689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6</a:t>
            </a:r>
            <a:endParaRPr lang="el-GR" dirty="0"/>
          </a:p>
        </p:txBody>
      </p:sp>
      <p:sp>
        <p:nvSpPr>
          <p:cNvPr id="3" name="Θέση περιεχομένου 2"/>
          <p:cNvSpPr>
            <a:spLocks noGrp="1"/>
          </p:cNvSpPr>
          <p:nvPr>
            <p:ph idx="1"/>
          </p:nvPr>
        </p:nvSpPr>
        <p:spPr/>
        <p:txBody>
          <a:bodyPr>
            <a:normAutofit/>
          </a:bodyPr>
          <a:lstStyle/>
          <a:p>
            <a:r>
              <a:rPr lang="el-GR" sz="2800" dirty="0" smtClean="0"/>
              <a:t>Το </a:t>
            </a:r>
            <a:r>
              <a:rPr lang="el-GR" sz="2800" dirty="0"/>
              <a:t>βηματικό </a:t>
            </a:r>
            <a:r>
              <a:rPr lang="el-GR" sz="2800" dirty="0" smtClean="0"/>
              <a:t>μοτέρ να </a:t>
            </a:r>
            <a:r>
              <a:rPr lang="el-GR" sz="2800" dirty="0"/>
              <a:t>επιταχύνει</a:t>
            </a:r>
            <a:r>
              <a:rPr lang="el-GR" sz="2800" dirty="0" smtClean="0"/>
              <a:t> </a:t>
            </a:r>
            <a:r>
              <a:rPr lang="el-GR" sz="2800" dirty="0"/>
              <a:t>προς μία κατεύθυνση και στη συνέχεια </a:t>
            </a:r>
            <a:r>
              <a:rPr lang="el-GR" sz="2800" dirty="0" smtClean="0"/>
              <a:t>να επιβραδύνει </a:t>
            </a:r>
            <a:r>
              <a:rPr lang="el-GR" sz="2800" dirty="0"/>
              <a:t>για να ξεκουραστεί. Μόλις </a:t>
            </a:r>
            <a:r>
              <a:rPr lang="el-GR" sz="2800" dirty="0" smtClean="0"/>
              <a:t>κάνει μία </a:t>
            </a:r>
            <a:r>
              <a:rPr lang="el-GR" sz="2800" dirty="0"/>
              <a:t>περιστροφή</a:t>
            </a:r>
            <a:r>
              <a:rPr lang="el-GR" sz="2800" dirty="0" smtClean="0"/>
              <a:t>, να </a:t>
            </a:r>
            <a:r>
              <a:rPr lang="el-GR" sz="2800" dirty="0"/>
              <a:t>αλλάζει την κατεύθυνση </a:t>
            </a:r>
            <a:r>
              <a:rPr lang="el-GR" sz="2800" dirty="0" smtClean="0"/>
              <a:t>περιστροφής.</a:t>
            </a:r>
          </a:p>
          <a:p>
            <a:endParaRPr lang="el-GR" sz="2800" dirty="0"/>
          </a:p>
          <a:p>
            <a:r>
              <a:rPr lang="el-GR" sz="2800" dirty="0"/>
              <a:t>Υλικά:</a:t>
            </a:r>
          </a:p>
          <a:p>
            <a:pPr>
              <a:buFont typeface="Wingdings" panose="05000000000000000000" pitchFamily="2" charset="2"/>
              <a:buChar char="Ø"/>
            </a:pPr>
            <a:r>
              <a:rPr lang="en-US" sz="2800" dirty="0"/>
              <a:t>Stepper motor</a:t>
            </a:r>
          </a:p>
          <a:p>
            <a:pPr>
              <a:buFont typeface="Wingdings" panose="05000000000000000000" pitchFamily="2" charset="2"/>
              <a:buChar char="Ø"/>
            </a:pPr>
            <a:r>
              <a:rPr lang="en-US" sz="2800" dirty="0"/>
              <a:t>ULN2003 Stepper Motor Driver</a:t>
            </a:r>
            <a:endParaRPr lang="el-GR" sz="2800" dirty="0"/>
          </a:p>
          <a:p>
            <a:endParaRPr lang="el-GR" sz="2800" dirty="0"/>
          </a:p>
        </p:txBody>
      </p:sp>
    </p:spTree>
    <p:extLst>
      <p:ext uri="{BB962C8B-B14F-4D97-AF65-F5344CB8AC3E}">
        <p14:creationId xmlns:p14="http://schemas.microsoft.com/office/powerpoint/2010/main" val="3708718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6</a:t>
            </a:r>
          </a:p>
        </p:txBody>
      </p:sp>
      <p:pic>
        <p:nvPicPr>
          <p:cNvPr id="5" name="Θέση περιεχομένου 4"/>
          <p:cNvPicPr>
            <a:picLocks noGrp="1" noChangeAspect="1"/>
          </p:cNvPicPr>
          <p:nvPr>
            <p:ph idx="1"/>
          </p:nvPr>
        </p:nvPicPr>
        <p:blipFill>
          <a:blip r:embed="rId2"/>
          <a:stretch>
            <a:fillRect/>
          </a:stretch>
        </p:blipFill>
        <p:spPr>
          <a:xfrm>
            <a:off x="1762777" y="1941154"/>
            <a:ext cx="8727406" cy="4235359"/>
          </a:xfrm>
          <a:prstGeom prst="rect">
            <a:avLst/>
          </a:prstGeom>
        </p:spPr>
      </p:pic>
    </p:spTree>
    <p:extLst>
      <p:ext uri="{BB962C8B-B14F-4D97-AF65-F5344CB8AC3E}">
        <p14:creationId xmlns:p14="http://schemas.microsoft.com/office/powerpoint/2010/main" val="31242747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741872" y="234844"/>
            <a:ext cx="10413808" cy="1450757"/>
          </a:xfrm>
        </p:spPr>
        <p:txBody>
          <a:bodyPr/>
          <a:lstStyle/>
          <a:p>
            <a:r>
              <a:rPr lang="en-US" dirty="0"/>
              <a:t>Project</a:t>
            </a:r>
            <a:r>
              <a:rPr lang="el-GR" dirty="0"/>
              <a:t> 6</a:t>
            </a:r>
          </a:p>
        </p:txBody>
      </p:sp>
      <p:sp>
        <p:nvSpPr>
          <p:cNvPr id="3" name="Θέση περιεχομένου 2"/>
          <p:cNvSpPr>
            <a:spLocks noGrp="1"/>
          </p:cNvSpPr>
          <p:nvPr>
            <p:ph idx="1"/>
          </p:nvPr>
        </p:nvSpPr>
        <p:spPr>
          <a:xfrm>
            <a:off x="741872" y="1785668"/>
            <a:ext cx="11024558" cy="4644780"/>
          </a:xfrm>
        </p:spPr>
        <p:txBody>
          <a:bodyPr numCol="1">
            <a:normAutofit fontScale="92500" lnSpcReduction="20000"/>
          </a:bodyPr>
          <a:lstStyle/>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AccelStepper.h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Define step constant </a:t>
            </a:r>
            <a:endParaRPr lang="en-US" dirty="0" smtClean="0">
              <a:solidFill>
                <a:srgbClr val="008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FULLSTEP 4 </a:t>
            </a:r>
            <a:endParaRPr lang="en-US" dirty="0" smtClean="0">
              <a:solidFill>
                <a:srgbClr val="804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Creates an instance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Pins entered in sequence IN1-IN3-IN2-IN4 for proper step sequence </a:t>
            </a:r>
            <a:r>
              <a:rPr lang="en-US" dirty="0" err="1">
                <a:solidFill>
                  <a:srgbClr val="000000"/>
                </a:solidFill>
                <a:latin typeface="Courier New" panose="02070309020205020404" pitchFamily="49" charset="0"/>
              </a:rPr>
              <a:t>AccelStepper</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myStepper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FULLSTEP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set the maximum speed, acceleration </a:t>
            </a:r>
            <a:r>
              <a:rPr lang="en-US" dirty="0" smtClean="0">
                <a:solidFill>
                  <a:srgbClr val="008000"/>
                </a:solidFill>
                <a:latin typeface="Courier New" panose="02070309020205020404" pitchFamily="49" charset="0"/>
              </a:rPr>
              <a:t>factor, initial </a:t>
            </a:r>
            <a:r>
              <a:rPr lang="en-US" dirty="0">
                <a:solidFill>
                  <a:srgbClr val="008000"/>
                </a:solidFill>
                <a:latin typeface="Courier New" panose="02070309020205020404" pitchFamily="49" charset="0"/>
              </a:rPr>
              <a:t>speed and the </a:t>
            </a:r>
            <a:r>
              <a:rPr lang="en-US" dirty="0" smtClean="0">
                <a:solidFill>
                  <a:srgbClr val="008000"/>
                </a:solidFill>
                <a:latin typeface="Courier New" panose="02070309020205020404" pitchFamily="49" charset="0"/>
              </a:rPr>
              <a:t>//target </a:t>
            </a:r>
            <a:r>
              <a:rPr lang="en-US" dirty="0">
                <a:solidFill>
                  <a:srgbClr val="008000"/>
                </a:solidFill>
                <a:latin typeface="Courier New" panose="02070309020205020404" pitchFamily="49" charset="0"/>
              </a:rPr>
              <a:t>position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setMaxSpeed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setAcceleration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moveTo</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2048</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7668545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6</a:t>
            </a:r>
          </a:p>
        </p:txBody>
      </p:sp>
      <p:sp>
        <p:nvSpPr>
          <p:cNvPr id="3" name="Θέση περιεχομένου 2"/>
          <p:cNvSpPr>
            <a:spLocks noGrp="1"/>
          </p:cNvSpPr>
          <p:nvPr>
            <p:ph idx="1"/>
          </p:nvPr>
        </p:nvSpPr>
        <p:spPr/>
        <p:txBody>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Change direction once the motor reaches target position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myStepper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distanceToGo</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moveTo</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myStepper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currentPosition</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Move the motor one step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32727462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L293D Stepper </a:t>
            </a:r>
            <a:r>
              <a:rPr lang="en-US" dirty="0"/>
              <a:t>Motor Driver </a:t>
            </a:r>
            <a:r>
              <a:rPr lang="en-US" dirty="0" smtClean="0"/>
              <a:t>IC</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7004604" y="1889395"/>
            <a:ext cx="4796331" cy="4364970"/>
          </a:xfrm>
          <a:prstGeom prst="rect">
            <a:avLst/>
          </a:prstGeom>
        </p:spPr>
      </p:pic>
      <p:sp>
        <p:nvSpPr>
          <p:cNvPr id="3" name="TextBox 2"/>
          <p:cNvSpPr txBox="1"/>
          <p:nvPr/>
        </p:nvSpPr>
        <p:spPr>
          <a:xfrm>
            <a:off x="1097280" y="2044460"/>
            <a:ext cx="3198675" cy="2311880"/>
          </a:xfrm>
          <a:prstGeom prst="rect">
            <a:avLst/>
          </a:prstGeom>
          <a:noFill/>
        </p:spPr>
        <p:txBody>
          <a:bodyPr wrap="square" rtlCol="0">
            <a:spAutoFit/>
          </a:bodyPr>
          <a:lstStyle/>
          <a:p>
            <a:endParaRPr lang="el-GR"/>
          </a:p>
        </p:txBody>
      </p:sp>
      <p:sp>
        <p:nvSpPr>
          <p:cNvPr id="5" name="TextBox 4"/>
          <p:cNvSpPr txBox="1"/>
          <p:nvPr/>
        </p:nvSpPr>
        <p:spPr>
          <a:xfrm>
            <a:off x="1097280" y="1809722"/>
            <a:ext cx="6029865" cy="4524315"/>
          </a:xfrm>
          <a:prstGeom prst="rect">
            <a:avLst/>
          </a:prstGeom>
          <a:noFill/>
        </p:spPr>
        <p:txBody>
          <a:bodyPr wrap="square" rtlCol="0">
            <a:spAutoFit/>
          </a:bodyPr>
          <a:lstStyle/>
          <a:p>
            <a:r>
              <a:rPr lang="el-GR" sz="2400" dirty="0"/>
              <a:t>Καθώς το L293D IC έχει δύο </a:t>
            </a:r>
            <a:r>
              <a:rPr lang="el-GR" sz="2400" dirty="0" smtClean="0"/>
              <a:t>γέφυρες,</a:t>
            </a:r>
            <a:r>
              <a:rPr lang="en-US" sz="2400" dirty="0" smtClean="0"/>
              <a:t> </a:t>
            </a:r>
            <a:r>
              <a:rPr lang="el-GR" sz="2400" dirty="0" smtClean="0"/>
              <a:t>η </a:t>
            </a:r>
            <a:r>
              <a:rPr lang="el-GR" sz="2400" dirty="0"/>
              <a:t>κάθε </a:t>
            </a:r>
            <a:r>
              <a:rPr lang="el-GR" sz="2400" dirty="0" smtClean="0"/>
              <a:t>γέφυρα </a:t>
            </a:r>
            <a:r>
              <a:rPr lang="el-GR" sz="2400" dirty="0"/>
              <a:t>θα κινεί ένα από τα ηλεκτρομαγνητικά πηνία ενός βηματικού κινητήρα.</a:t>
            </a:r>
          </a:p>
          <a:p>
            <a:r>
              <a:rPr lang="el-GR" sz="2400" dirty="0" smtClean="0"/>
              <a:t>Με </a:t>
            </a:r>
            <a:r>
              <a:rPr lang="el-GR" sz="2400" dirty="0"/>
              <a:t>την ενεργοποίηση αυτών των ηλεκτρομαγνητικών πηνίων σε μια συγκεκριμένη ακολουθία, ο άξονας ενός βηματικού μπορεί να μετακινηθεί προς τα εμπρός ή προς τα πίσω με ακρίβεια σε μικρά βήματα.</a:t>
            </a:r>
          </a:p>
          <a:p>
            <a:r>
              <a:rPr lang="el-GR" sz="2400" dirty="0" smtClean="0"/>
              <a:t>Ωστόσο</a:t>
            </a:r>
            <a:r>
              <a:rPr lang="el-GR" sz="2400" dirty="0"/>
              <a:t>, η ταχύτητα ενός κινητήρα καθορίζεται από το πόσο συχνά αυτά τα πηνία ενεργοποιούνται</a:t>
            </a:r>
            <a:r>
              <a:rPr lang="el-GR" sz="2400" dirty="0" smtClean="0"/>
              <a:t>.</a:t>
            </a:r>
            <a:endParaRPr lang="el-GR" sz="2400" dirty="0"/>
          </a:p>
        </p:txBody>
      </p:sp>
    </p:spTree>
    <p:extLst>
      <p:ext uri="{BB962C8B-B14F-4D97-AF65-F5344CB8AC3E}">
        <p14:creationId xmlns:p14="http://schemas.microsoft.com/office/powerpoint/2010/main" val="15341659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021232" y="212245"/>
            <a:ext cx="8149535" cy="5980491"/>
          </a:xfrm>
          <a:prstGeom prst="rect">
            <a:avLst/>
          </a:prstGeom>
        </p:spPr>
      </p:pic>
      <p:pic>
        <p:nvPicPr>
          <p:cNvPr id="3" name="Εικόνα 2"/>
          <p:cNvPicPr>
            <a:picLocks noChangeAspect="1"/>
          </p:cNvPicPr>
          <p:nvPr/>
        </p:nvPicPr>
        <p:blipFill>
          <a:blip r:embed="rId3"/>
          <a:stretch>
            <a:fillRect/>
          </a:stretch>
        </p:blipFill>
        <p:spPr>
          <a:xfrm>
            <a:off x="4851281" y="4480883"/>
            <a:ext cx="2247900" cy="742950"/>
          </a:xfrm>
          <a:prstGeom prst="rect">
            <a:avLst/>
          </a:prstGeom>
        </p:spPr>
      </p:pic>
    </p:spTree>
    <p:extLst>
      <p:ext uri="{BB962C8B-B14F-4D97-AF65-F5344CB8AC3E}">
        <p14:creationId xmlns:p14="http://schemas.microsoft.com/office/powerpoint/2010/main" val="3851150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94467" y="286603"/>
            <a:ext cx="10761213" cy="1450757"/>
          </a:xfrm>
        </p:spPr>
        <p:txBody>
          <a:bodyPr/>
          <a:lstStyle/>
          <a:p>
            <a:r>
              <a:rPr lang="en-US" dirty="0"/>
              <a:t>L293D Stepper Motor Driver IC</a:t>
            </a:r>
            <a:endParaRPr lang="el-GR" dirty="0"/>
          </a:p>
        </p:txBody>
      </p:sp>
      <p:pic>
        <p:nvPicPr>
          <p:cNvPr id="9" name="Εικόνα 8"/>
          <p:cNvPicPr>
            <a:picLocks noChangeAspect="1"/>
          </p:cNvPicPr>
          <p:nvPr/>
        </p:nvPicPr>
        <p:blipFill>
          <a:blip r:embed="rId2"/>
          <a:stretch>
            <a:fillRect/>
          </a:stretch>
        </p:blipFill>
        <p:spPr>
          <a:xfrm>
            <a:off x="5750494" y="3889042"/>
            <a:ext cx="1381125" cy="276225"/>
          </a:xfrm>
          <a:prstGeom prst="rect">
            <a:avLst/>
          </a:prstGeom>
        </p:spPr>
      </p:pic>
      <p:pic>
        <p:nvPicPr>
          <p:cNvPr id="10" name="Εικόνα 9"/>
          <p:cNvPicPr>
            <a:picLocks noChangeAspect="1"/>
          </p:cNvPicPr>
          <p:nvPr/>
        </p:nvPicPr>
        <p:blipFill>
          <a:blip r:embed="rId3"/>
          <a:stretch>
            <a:fillRect/>
          </a:stretch>
        </p:blipFill>
        <p:spPr>
          <a:xfrm>
            <a:off x="5679056" y="3740607"/>
            <a:ext cx="1524000" cy="200025"/>
          </a:xfrm>
          <a:prstGeom prst="rect">
            <a:avLst/>
          </a:prstGeom>
        </p:spPr>
      </p:pic>
      <p:pic>
        <p:nvPicPr>
          <p:cNvPr id="11" name="Εικόνα 10"/>
          <p:cNvPicPr>
            <a:picLocks noChangeAspect="1"/>
          </p:cNvPicPr>
          <p:nvPr/>
        </p:nvPicPr>
        <p:blipFill>
          <a:blip r:embed="rId4"/>
          <a:stretch>
            <a:fillRect/>
          </a:stretch>
        </p:blipFill>
        <p:spPr>
          <a:xfrm>
            <a:off x="5627598" y="3840619"/>
            <a:ext cx="466725" cy="323850"/>
          </a:xfrm>
          <a:prstGeom prst="rect">
            <a:avLst/>
          </a:prstGeom>
        </p:spPr>
      </p:pic>
      <p:pic>
        <p:nvPicPr>
          <p:cNvPr id="12" name="Εικόνα 11"/>
          <p:cNvPicPr>
            <a:picLocks noChangeAspect="1"/>
          </p:cNvPicPr>
          <p:nvPr/>
        </p:nvPicPr>
        <p:blipFill>
          <a:blip r:embed="rId5"/>
          <a:stretch>
            <a:fillRect/>
          </a:stretch>
        </p:blipFill>
        <p:spPr>
          <a:xfrm>
            <a:off x="5588569" y="3839821"/>
            <a:ext cx="161925" cy="285750"/>
          </a:xfrm>
          <a:prstGeom prst="rect">
            <a:avLst/>
          </a:prstGeom>
        </p:spPr>
      </p:pic>
      <p:pic>
        <p:nvPicPr>
          <p:cNvPr id="13" name="Εικόνα 12"/>
          <p:cNvPicPr>
            <a:picLocks noChangeAspect="1"/>
          </p:cNvPicPr>
          <p:nvPr/>
        </p:nvPicPr>
        <p:blipFill>
          <a:blip r:embed="rId5"/>
          <a:stretch>
            <a:fillRect/>
          </a:stretch>
        </p:blipFill>
        <p:spPr>
          <a:xfrm>
            <a:off x="7050656" y="3878719"/>
            <a:ext cx="161925" cy="285750"/>
          </a:xfrm>
          <a:prstGeom prst="rect">
            <a:avLst/>
          </a:prstGeom>
        </p:spPr>
      </p:pic>
      <p:pic>
        <p:nvPicPr>
          <p:cNvPr id="14" name="Εικόνα 13"/>
          <p:cNvPicPr>
            <a:picLocks noChangeAspect="1"/>
          </p:cNvPicPr>
          <p:nvPr/>
        </p:nvPicPr>
        <p:blipFill>
          <a:blip r:embed="rId6"/>
          <a:stretch>
            <a:fillRect/>
          </a:stretch>
        </p:blipFill>
        <p:spPr>
          <a:xfrm>
            <a:off x="394467" y="1811215"/>
            <a:ext cx="4276798" cy="4250234"/>
          </a:xfrm>
          <a:prstGeom prst="rect">
            <a:avLst/>
          </a:prstGeom>
        </p:spPr>
      </p:pic>
      <p:sp>
        <p:nvSpPr>
          <p:cNvPr id="16" name="TextBox 15"/>
          <p:cNvSpPr txBox="1"/>
          <p:nvPr/>
        </p:nvSpPr>
        <p:spPr>
          <a:xfrm>
            <a:off x="4671265" y="1944102"/>
            <a:ext cx="7409365" cy="4154984"/>
          </a:xfrm>
          <a:prstGeom prst="rect">
            <a:avLst/>
          </a:prstGeom>
          <a:noFill/>
        </p:spPr>
        <p:txBody>
          <a:bodyPr wrap="square" rtlCol="0">
            <a:spAutoFit/>
          </a:bodyPr>
          <a:lstStyle/>
          <a:p>
            <a:r>
              <a:rPr lang="el-GR" sz="2400" dirty="0" smtClean="0"/>
              <a:t>Ο μονοπολικός βηματικός </a:t>
            </a:r>
            <a:r>
              <a:rPr lang="el-GR" sz="2400" dirty="0"/>
              <a:t>28BYJ-48 </a:t>
            </a:r>
            <a:r>
              <a:rPr lang="el-GR" sz="2400" dirty="0" smtClean="0"/>
              <a:t>στα 5V, προσφέρει </a:t>
            </a:r>
            <a:r>
              <a:rPr lang="el-GR" sz="2400" dirty="0"/>
              <a:t>48 βήματα ανά περιστροφή</a:t>
            </a:r>
            <a:r>
              <a:rPr lang="el-GR" sz="2400" dirty="0" smtClean="0"/>
              <a:t>.</a:t>
            </a:r>
            <a:endParaRPr lang="el-GR" sz="2400" dirty="0"/>
          </a:p>
          <a:p>
            <a:r>
              <a:rPr lang="el-GR" sz="2400" dirty="0"/>
              <a:t>Πριν ξεκινήσουμε να συνδέουμε τον κινητήρα με το τσιπ, θα πρέπει να </a:t>
            </a:r>
            <a:r>
              <a:rPr lang="el-GR" sz="2400" dirty="0" smtClean="0"/>
              <a:t>καθορίσουμε τα </a:t>
            </a:r>
            <a:r>
              <a:rPr lang="el-GR" sz="2400" dirty="0"/>
              <a:t>καλώδια A+, A-, B+ και B- στον κινητήρα που </a:t>
            </a:r>
            <a:r>
              <a:rPr lang="el-GR" sz="2400" dirty="0" smtClean="0"/>
              <a:t>σκοπεύουμε να χρησιμοποιήσουμε. Για </a:t>
            </a:r>
            <a:r>
              <a:rPr lang="el-GR" sz="2400" dirty="0"/>
              <a:t>το μοτέρ μας είναι πορτοκαλί, ροζ, μπλε και κίτρινο.</a:t>
            </a:r>
          </a:p>
          <a:p>
            <a:r>
              <a:rPr lang="el-GR" sz="2400" dirty="0" smtClean="0"/>
              <a:t>Δε θα </a:t>
            </a:r>
            <a:r>
              <a:rPr lang="el-GR" sz="2400" dirty="0"/>
              <a:t>χρησιμοποιήσουμε την κοινή </a:t>
            </a:r>
            <a:r>
              <a:rPr lang="el-GR" sz="2400" dirty="0" smtClean="0"/>
              <a:t>κεντρική σύνδεση(</a:t>
            </a:r>
            <a:r>
              <a:rPr lang="en-US" sz="2400" dirty="0" smtClean="0"/>
              <a:t>Red</a:t>
            </a:r>
            <a:r>
              <a:rPr lang="el-GR" sz="2400" dirty="0" smtClean="0"/>
              <a:t>). Η </a:t>
            </a:r>
            <a:r>
              <a:rPr lang="el-GR" sz="2400" dirty="0"/>
              <a:t>κεντρική σύνδεση χρησιμοποιείται απλώς για να ενεργοποιήσει την αριστερή ή τη δεξιά πλευρά του πηνίου και να επιφέρει το αποτέλεσμα της αντιστροφής της ροής </a:t>
            </a:r>
            <a:r>
              <a:rPr lang="el-GR" sz="2400" dirty="0" smtClean="0"/>
              <a:t>ρεύματος.</a:t>
            </a:r>
            <a:endParaRPr lang="el-GR" sz="2400" dirty="0"/>
          </a:p>
        </p:txBody>
      </p:sp>
    </p:spTree>
    <p:extLst>
      <p:ext uri="{BB962C8B-B14F-4D97-AF65-F5344CB8AC3E}">
        <p14:creationId xmlns:p14="http://schemas.microsoft.com/office/powerpoint/2010/main" val="3740849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5037474" y="318192"/>
            <a:ext cx="6809822" cy="5462489"/>
          </a:xfrm>
          <a:prstGeom prst="rect">
            <a:avLst/>
          </a:prstGeom>
        </p:spPr>
      </p:pic>
      <p:sp>
        <p:nvSpPr>
          <p:cNvPr id="3" name="TextBox 2"/>
          <p:cNvSpPr txBox="1"/>
          <p:nvPr/>
        </p:nvSpPr>
        <p:spPr>
          <a:xfrm>
            <a:off x="715640" y="1926051"/>
            <a:ext cx="4321834" cy="2246769"/>
          </a:xfrm>
          <a:prstGeom prst="rect">
            <a:avLst/>
          </a:prstGeom>
          <a:noFill/>
        </p:spPr>
        <p:txBody>
          <a:bodyPr wrap="square" rtlCol="0">
            <a:spAutoFit/>
          </a:bodyPr>
          <a:lstStyle/>
          <a:p>
            <a:pPr lvl="0"/>
            <a:r>
              <a:rPr lang="el-GR" sz="2800">
                <a:solidFill>
                  <a:prstClr val="black"/>
                </a:solidFill>
              </a:rPr>
              <a:t>Εάν έχουμε σέρβο που καταναλώνει περισσότερα από 250mA, πρέπει να χρησιμοποιήσουμε ξεχωριστή τροφοδοσία.</a:t>
            </a:r>
            <a:endParaRPr lang="el-GR" sz="2800" dirty="0">
              <a:solidFill>
                <a:prstClr val="black"/>
              </a:solidFill>
            </a:endParaRPr>
          </a:p>
        </p:txBody>
      </p:sp>
      <p:pic>
        <p:nvPicPr>
          <p:cNvPr id="6" name="Εικόνα 5"/>
          <p:cNvPicPr>
            <a:picLocks noChangeAspect="1"/>
          </p:cNvPicPr>
          <p:nvPr/>
        </p:nvPicPr>
        <p:blipFill>
          <a:blip r:embed="rId3"/>
          <a:stretch>
            <a:fillRect/>
          </a:stretch>
        </p:blipFill>
        <p:spPr>
          <a:xfrm>
            <a:off x="5325103" y="414157"/>
            <a:ext cx="3267075" cy="1095375"/>
          </a:xfrm>
          <a:prstGeom prst="rect">
            <a:avLst/>
          </a:prstGeom>
        </p:spPr>
      </p:pic>
    </p:spTree>
    <p:extLst>
      <p:ext uri="{BB962C8B-B14F-4D97-AF65-F5344CB8AC3E}">
        <p14:creationId xmlns:p14="http://schemas.microsoft.com/office/powerpoint/2010/main" val="299755246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7</a:t>
            </a:r>
            <a:endParaRPr lang="el-GR" dirty="0"/>
          </a:p>
        </p:txBody>
      </p:sp>
      <p:sp>
        <p:nvSpPr>
          <p:cNvPr id="3" name="Θέση περιεχομένου 2"/>
          <p:cNvSpPr>
            <a:spLocks noGrp="1"/>
          </p:cNvSpPr>
          <p:nvPr>
            <p:ph idx="1"/>
          </p:nvPr>
        </p:nvSpPr>
        <p:spPr/>
        <p:txBody>
          <a:bodyPr/>
          <a:lstStyle/>
          <a:p>
            <a:r>
              <a:rPr lang="el-GR" sz="2800" dirty="0"/>
              <a:t>Το βηματικό μοτέρ να κινείται </a:t>
            </a:r>
            <a:r>
              <a:rPr lang="el-GR" sz="2800" dirty="0" smtClean="0"/>
              <a:t>δεξιόστροφα και </a:t>
            </a:r>
            <a:r>
              <a:rPr lang="el-GR" sz="2800" dirty="0"/>
              <a:t>στη συνέχεια μετά από </a:t>
            </a:r>
            <a:r>
              <a:rPr lang="el-GR" sz="2800" dirty="0" smtClean="0"/>
              <a:t>λίγο να </a:t>
            </a:r>
            <a:r>
              <a:rPr lang="el-GR" sz="2800" dirty="0"/>
              <a:t>κινείται </a:t>
            </a:r>
            <a:r>
              <a:rPr lang="el-GR" sz="2800" dirty="0" smtClean="0"/>
              <a:t>αριστερόστροφα.</a:t>
            </a:r>
            <a:endParaRPr lang="el-GR" sz="2800" dirty="0"/>
          </a:p>
          <a:p>
            <a:endParaRPr lang="el-GR" sz="2800" dirty="0"/>
          </a:p>
          <a:p>
            <a:r>
              <a:rPr lang="el-GR" sz="2800" dirty="0"/>
              <a:t>Υλικά:</a:t>
            </a:r>
          </a:p>
          <a:p>
            <a:pPr>
              <a:buFont typeface="Wingdings" panose="05000000000000000000" pitchFamily="2" charset="2"/>
              <a:buChar char="Ø"/>
            </a:pPr>
            <a:r>
              <a:rPr lang="en-US" sz="2800" dirty="0"/>
              <a:t>Stepper motor</a:t>
            </a:r>
          </a:p>
          <a:p>
            <a:pPr>
              <a:buFont typeface="Wingdings" panose="05000000000000000000" pitchFamily="2" charset="2"/>
              <a:buChar char="Ø"/>
            </a:pPr>
            <a:r>
              <a:rPr lang="nb-NO" sz="2800" dirty="0"/>
              <a:t>L293D Stepper Motor Driver IC</a:t>
            </a:r>
            <a:endParaRPr lang="el-GR" dirty="0"/>
          </a:p>
          <a:p>
            <a:endParaRPr lang="el-GR" dirty="0"/>
          </a:p>
          <a:p>
            <a:endParaRPr lang="el-GR" dirty="0"/>
          </a:p>
          <a:p>
            <a:endParaRPr lang="el-GR" dirty="0"/>
          </a:p>
        </p:txBody>
      </p:sp>
    </p:spTree>
    <p:extLst>
      <p:ext uri="{BB962C8B-B14F-4D97-AF65-F5344CB8AC3E}">
        <p14:creationId xmlns:p14="http://schemas.microsoft.com/office/powerpoint/2010/main" val="3918082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7</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11380" y="1837427"/>
            <a:ext cx="11830200" cy="4451229"/>
          </a:xfrm>
          <a:prstGeom prst="rect">
            <a:avLst/>
          </a:prstGeom>
        </p:spPr>
      </p:pic>
      <p:pic>
        <p:nvPicPr>
          <p:cNvPr id="5" name="Εικόνα 4"/>
          <p:cNvPicPr>
            <a:picLocks noChangeAspect="1"/>
          </p:cNvPicPr>
          <p:nvPr/>
        </p:nvPicPr>
        <p:blipFill>
          <a:blip r:embed="rId3"/>
          <a:stretch>
            <a:fillRect/>
          </a:stretch>
        </p:blipFill>
        <p:spPr>
          <a:xfrm>
            <a:off x="9372600" y="2053536"/>
            <a:ext cx="2819400" cy="904875"/>
          </a:xfrm>
          <a:prstGeom prst="rect">
            <a:avLst/>
          </a:prstGeom>
        </p:spPr>
      </p:pic>
    </p:spTree>
    <p:extLst>
      <p:ext uri="{BB962C8B-B14F-4D97-AF65-F5344CB8AC3E}">
        <p14:creationId xmlns:p14="http://schemas.microsoft.com/office/powerpoint/2010/main" val="18753259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7</a:t>
            </a:r>
            <a:endParaRPr lang="el-GR" dirty="0"/>
          </a:p>
        </p:txBody>
      </p:sp>
      <p:sp>
        <p:nvSpPr>
          <p:cNvPr id="3" name="Θέση περιεχομένου 2"/>
          <p:cNvSpPr>
            <a:spLocks noGrp="1"/>
          </p:cNvSpPr>
          <p:nvPr>
            <p:ph idx="1"/>
          </p:nvPr>
        </p:nvSpPr>
        <p:spPr>
          <a:xfrm>
            <a:off x="1090379" y="1737360"/>
            <a:ext cx="10177445" cy="4641331"/>
          </a:xfrm>
        </p:spPr>
        <p:txBody>
          <a:bodyPr>
            <a:normAutofit lnSpcReduction="10000"/>
          </a:bodyPr>
          <a:lstStyle/>
          <a:p>
            <a:pPr marL="0" indent="0">
              <a:buNone/>
            </a:pPr>
            <a:r>
              <a:rPr lang="en-US" dirty="0">
                <a:solidFill>
                  <a:srgbClr val="008000"/>
                </a:solidFill>
                <a:latin typeface="Courier New" panose="02070309020205020404" pitchFamily="49" charset="0"/>
              </a:rPr>
              <a:t>// Include the Arduino Stepper Library </a:t>
            </a:r>
            <a:endParaRPr lang="en-US" dirty="0" smtClean="0">
              <a:solidFill>
                <a:srgbClr val="008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Stepper.h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Number of steps per output rotation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stepsPerRevolution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450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Create Instance of Stepper library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Stepper </a:t>
            </a:r>
            <a:r>
              <a:rPr lang="en-US" dirty="0" err="1">
                <a:solidFill>
                  <a:srgbClr val="000000"/>
                </a:solidFill>
                <a:latin typeface="Courier New" panose="02070309020205020404" pitchFamily="49" charset="0"/>
              </a:rPr>
              <a:t>myStepper</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stepsPerRevolution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set the speed at 20 rpm: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70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initialize the serial port: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40357620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7</a:t>
            </a:r>
          </a:p>
        </p:txBody>
      </p:sp>
      <p:sp>
        <p:nvSpPr>
          <p:cNvPr id="3" name="Θέση περιεχομένου 2"/>
          <p:cNvSpPr>
            <a:spLocks noGrp="1"/>
          </p:cNvSpPr>
          <p:nvPr>
            <p:ph idx="1"/>
          </p:nvPr>
        </p:nvSpPr>
        <p:spPr/>
        <p:txBody>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step one revolution in one direction: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"clockwise"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stepsPerRevolution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step one revolution in the other direction: </a:t>
            </a: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"counterclockwise"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stepsPerRevolution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29247148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36430" y="286603"/>
            <a:ext cx="11766430" cy="1450757"/>
          </a:xfrm>
        </p:spPr>
        <p:txBody>
          <a:bodyPr/>
          <a:lstStyle/>
          <a:p>
            <a:r>
              <a:rPr lang="en-US" dirty="0"/>
              <a:t>Stepper motor(Bipolar Stepper Motor NEMA 17)</a:t>
            </a:r>
            <a:endParaRPr lang="el-GR" dirty="0"/>
          </a:p>
        </p:txBody>
      </p:sp>
      <p:pic>
        <p:nvPicPr>
          <p:cNvPr id="5" name="Εικόνα 4"/>
          <p:cNvPicPr>
            <a:picLocks noChangeAspect="1"/>
          </p:cNvPicPr>
          <p:nvPr/>
        </p:nvPicPr>
        <p:blipFill rotWithShape="1">
          <a:blip r:embed="rId2"/>
          <a:srcRect t="2905" b="3625"/>
          <a:stretch/>
        </p:blipFill>
        <p:spPr>
          <a:xfrm>
            <a:off x="1371601" y="1868980"/>
            <a:ext cx="4149306" cy="4342039"/>
          </a:xfrm>
          <a:prstGeom prst="rect">
            <a:avLst/>
          </a:prstGeom>
        </p:spPr>
      </p:pic>
      <p:pic>
        <p:nvPicPr>
          <p:cNvPr id="6" name="Εικόνα 5"/>
          <p:cNvPicPr>
            <a:picLocks noChangeAspect="1"/>
          </p:cNvPicPr>
          <p:nvPr/>
        </p:nvPicPr>
        <p:blipFill>
          <a:blip r:embed="rId3"/>
          <a:stretch>
            <a:fillRect/>
          </a:stretch>
        </p:blipFill>
        <p:spPr>
          <a:xfrm>
            <a:off x="6003986" y="1875724"/>
            <a:ext cx="4442604" cy="4335295"/>
          </a:xfrm>
          <a:prstGeom prst="rect">
            <a:avLst/>
          </a:prstGeom>
        </p:spPr>
      </p:pic>
    </p:spTree>
    <p:extLst>
      <p:ext uri="{BB962C8B-B14F-4D97-AF65-F5344CB8AC3E}">
        <p14:creationId xmlns:p14="http://schemas.microsoft.com/office/powerpoint/2010/main" val="8488673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Άλλα είδη συνδέσεων με </a:t>
            </a:r>
            <a:r>
              <a:rPr lang="en-US" dirty="0" smtClean="0"/>
              <a:t>stepper motor</a:t>
            </a:r>
            <a:endParaRPr lang="el-GR" dirty="0"/>
          </a:p>
        </p:txBody>
      </p:sp>
      <p:pic>
        <p:nvPicPr>
          <p:cNvPr id="5" name="Εικόνα 4"/>
          <p:cNvPicPr>
            <a:picLocks noChangeAspect="1"/>
          </p:cNvPicPr>
          <p:nvPr/>
        </p:nvPicPr>
        <p:blipFill>
          <a:blip r:embed="rId2"/>
          <a:stretch>
            <a:fillRect/>
          </a:stretch>
        </p:blipFill>
        <p:spPr>
          <a:xfrm>
            <a:off x="7988060" y="5065952"/>
            <a:ext cx="2203779" cy="866775"/>
          </a:xfrm>
          <a:prstGeom prst="rect">
            <a:avLst/>
          </a:prstGeom>
        </p:spPr>
      </p:pic>
      <p:pic>
        <p:nvPicPr>
          <p:cNvPr id="6" name="Εικόνα 5"/>
          <p:cNvPicPr>
            <a:picLocks noChangeAspect="1"/>
          </p:cNvPicPr>
          <p:nvPr/>
        </p:nvPicPr>
        <p:blipFill>
          <a:blip r:embed="rId3"/>
          <a:stretch>
            <a:fillRect/>
          </a:stretch>
        </p:blipFill>
        <p:spPr>
          <a:xfrm>
            <a:off x="839981" y="1837426"/>
            <a:ext cx="10572998" cy="4450646"/>
          </a:xfrm>
          <a:prstGeom prst="rect">
            <a:avLst/>
          </a:prstGeom>
        </p:spPr>
      </p:pic>
    </p:spTree>
    <p:extLst>
      <p:ext uri="{BB962C8B-B14F-4D97-AF65-F5344CB8AC3E}">
        <p14:creationId xmlns:p14="http://schemas.microsoft.com/office/powerpoint/2010/main" val="36298107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Άλλα είδη συνδέσεων με </a:t>
            </a:r>
            <a:r>
              <a:rPr lang="en-US" dirty="0"/>
              <a:t>stepper motor</a:t>
            </a:r>
            <a:endParaRPr lang="el-GR" dirty="0"/>
          </a:p>
        </p:txBody>
      </p:sp>
      <p:pic>
        <p:nvPicPr>
          <p:cNvPr id="5" name="Εικόνα 4"/>
          <p:cNvPicPr>
            <a:picLocks noChangeAspect="1"/>
          </p:cNvPicPr>
          <p:nvPr/>
        </p:nvPicPr>
        <p:blipFill>
          <a:blip r:embed="rId2"/>
          <a:stretch>
            <a:fillRect/>
          </a:stretch>
        </p:blipFill>
        <p:spPr>
          <a:xfrm>
            <a:off x="7984107" y="2305051"/>
            <a:ext cx="2400300" cy="506532"/>
          </a:xfrm>
          <a:prstGeom prst="rect">
            <a:avLst/>
          </a:prstGeom>
        </p:spPr>
      </p:pic>
      <p:pic>
        <p:nvPicPr>
          <p:cNvPr id="6" name="Εικόνα 5"/>
          <p:cNvPicPr>
            <a:picLocks noChangeAspect="1"/>
          </p:cNvPicPr>
          <p:nvPr/>
        </p:nvPicPr>
        <p:blipFill>
          <a:blip r:embed="rId3"/>
          <a:stretch>
            <a:fillRect/>
          </a:stretch>
        </p:blipFill>
        <p:spPr>
          <a:xfrm>
            <a:off x="314162" y="1886129"/>
            <a:ext cx="11624635" cy="4324890"/>
          </a:xfrm>
          <a:prstGeom prst="rect">
            <a:avLst/>
          </a:prstGeom>
        </p:spPr>
      </p:pic>
    </p:spTree>
    <p:extLst>
      <p:ext uri="{BB962C8B-B14F-4D97-AF65-F5344CB8AC3E}">
        <p14:creationId xmlns:p14="http://schemas.microsoft.com/office/powerpoint/2010/main" val="25081474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L293D </a:t>
            </a:r>
            <a:r>
              <a:rPr lang="en-US" dirty="0"/>
              <a:t>Motor Driver </a:t>
            </a:r>
            <a:r>
              <a:rPr lang="en-US" dirty="0" smtClean="0"/>
              <a:t>Shield</a:t>
            </a:r>
            <a:endParaRPr lang="el-GR" dirty="0"/>
          </a:p>
        </p:txBody>
      </p:sp>
      <p:pic>
        <p:nvPicPr>
          <p:cNvPr id="4" name="Θέση περιεχομένου 3"/>
          <p:cNvPicPr>
            <a:picLocks noGrp="1" noChangeAspect="1"/>
          </p:cNvPicPr>
          <p:nvPr>
            <p:ph idx="1"/>
          </p:nvPr>
        </p:nvPicPr>
        <p:blipFill rotWithShape="1">
          <a:blip r:embed="rId2"/>
          <a:srcRect l="9395" t="-1" r="2555" b="1380"/>
          <a:stretch/>
        </p:blipFill>
        <p:spPr>
          <a:xfrm>
            <a:off x="6987396" y="1823623"/>
            <a:ext cx="5029200" cy="4473659"/>
          </a:xfrm>
          <a:prstGeom prst="rect">
            <a:avLst/>
          </a:prstGeom>
        </p:spPr>
      </p:pic>
      <p:sp>
        <p:nvSpPr>
          <p:cNvPr id="3" name="TextBox 2"/>
          <p:cNvSpPr txBox="1"/>
          <p:nvPr/>
        </p:nvSpPr>
        <p:spPr>
          <a:xfrm>
            <a:off x="1097280" y="2075293"/>
            <a:ext cx="6174788" cy="3970318"/>
          </a:xfrm>
          <a:prstGeom prst="rect">
            <a:avLst/>
          </a:prstGeom>
          <a:noFill/>
        </p:spPr>
        <p:txBody>
          <a:bodyPr wrap="square" rtlCol="0">
            <a:spAutoFit/>
          </a:bodyPr>
          <a:lstStyle/>
          <a:p>
            <a:r>
              <a:rPr lang="el-GR" sz="2800" dirty="0" smtClean="0"/>
              <a:t>Το L293D </a:t>
            </a:r>
            <a:r>
              <a:rPr lang="el-GR" sz="2800" dirty="0"/>
              <a:t>Motor Driver </a:t>
            </a:r>
            <a:r>
              <a:rPr lang="el-GR" sz="2800" dirty="0" smtClean="0"/>
              <a:t>Shieldείναι ένα </a:t>
            </a:r>
            <a:r>
              <a:rPr lang="en-US" sz="2800" dirty="0" smtClean="0"/>
              <a:t>module </a:t>
            </a:r>
            <a:r>
              <a:rPr lang="el-GR" sz="2800" dirty="0" smtClean="0"/>
              <a:t> που μπορεί να οδηγήσει πολλών ειδών μοτεράκια.</a:t>
            </a:r>
          </a:p>
          <a:p>
            <a:endParaRPr lang="el-GR" sz="2800" dirty="0"/>
          </a:p>
          <a:p>
            <a:r>
              <a:rPr lang="el-GR" sz="2800" dirty="0"/>
              <a:t>Μπορεί να οδηγήσει</a:t>
            </a:r>
            <a:r>
              <a:rPr lang="el-GR" sz="2800" dirty="0" smtClean="0"/>
              <a:t>:</a:t>
            </a:r>
            <a:endParaRPr lang="el-GR" sz="2800" dirty="0"/>
          </a:p>
          <a:p>
            <a:pPr marL="342900" indent="-342900">
              <a:buFont typeface="Wingdings" panose="05000000000000000000" pitchFamily="2" charset="2"/>
              <a:buChar char="ü"/>
            </a:pPr>
            <a:r>
              <a:rPr lang="el-GR" sz="2800" dirty="0"/>
              <a:t>4 κινητήρες DC διπλής </a:t>
            </a:r>
            <a:r>
              <a:rPr lang="el-GR" sz="2800" dirty="0" smtClean="0"/>
              <a:t>κατεύθυνσης</a:t>
            </a:r>
            <a:endParaRPr lang="el-GR" sz="2800" dirty="0"/>
          </a:p>
          <a:p>
            <a:pPr marL="342900" indent="-342900">
              <a:buFont typeface="Wingdings" panose="05000000000000000000" pitchFamily="2" charset="2"/>
              <a:buChar char="ü"/>
            </a:pPr>
            <a:r>
              <a:rPr lang="el-GR" sz="2800" dirty="0"/>
              <a:t>2 </a:t>
            </a:r>
            <a:r>
              <a:rPr lang="el-GR" sz="2800" dirty="0" smtClean="0"/>
              <a:t>βηματικούς κινητήρες(μονοπολικοί </a:t>
            </a:r>
            <a:r>
              <a:rPr lang="el-GR" sz="2800" dirty="0"/>
              <a:t>ή διπολικοί) </a:t>
            </a:r>
            <a:endParaRPr lang="el-GR" sz="2800" dirty="0" smtClean="0"/>
          </a:p>
          <a:p>
            <a:pPr marL="342900" indent="-342900">
              <a:buFont typeface="Wingdings" panose="05000000000000000000" pitchFamily="2" charset="2"/>
              <a:buChar char="ü"/>
            </a:pPr>
            <a:r>
              <a:rPr lang="el-GR" sz="2800" dirty="0" smtClean="0"/>
              <a:t>2 </a:t>
            </a:r>
            <a:r>
              <a:rPr lang="el-GR" sz="2800" dirty="0"/>
              <a:t>σερβοκινητήρες</a:t>
            </a:r>
          </a:p>
        </p:txBody>
      </p:sp>
    </p:spTree>
    <p:extLst>
      <p:ext uri="{BB962C8B-B14F-4D97-AF65-F5344CB8AC3E}">
        <p14:creationId xmlns:p14="http://schemas.microsoft.com/office/powerpoint/2010/main" val="27876024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18250" y="286603"/>
            <a:ext cx="10837430" cy="1450757"/>
          </a:xfrm>
        </p:spPr>
        <p:txBody>
          <a:bodyPr/>
          <a:lstStyle/>
          <a:p>
            <a:r>
              <a:rPr lang="en-US" dirty="0"/>
              <a:t>L293D Motor Driver </a:t>
            </a:r>
            <a:r>
              <a:rPr lang="en-US" dirty="0" smtClean="0"/>
              <a:t>Shield</a:t>
            </a:r>
            <a:endParaRPr lang="el-GR" dirty="0"/>
          </a:p>
        </p:txBody>
      </p:sp>
      <p:sp>
        <p:nvSpPr>
          <p:cNvPr id="3" name="Θέση περιεχομένου 2"/>
          <p:cNvSpPr>
            <a:spLocks noGrp="1"/>
          </p:cNvSpPr>
          <p:nvPr>
            <p:ph idx="1"/>
          </p:nvPr>
        </p:nvSpPr>
        <p:spPr>
          <a:xfrm>
            <a:off x="318250" y="1737360"/>
            <a:ext cx="6047117" cy="4758330"/>
          </a:xfrm>
        </p:spPr>
        <p:txBody>
          <a:bodyPr>
            <a:noAutofit/>
          </a:bodyPr>
          <a:lstStyle/>
          <a:p>
            <a:r>
              <a:rPr lang="el-GR" sz="2800" dirty="0" smtClean="0"/>
              <a:t>Το </a:t>
            </a:r>
            <a:r>
              <a:rPr lang="en-US" sz="2800" dirty="0" smtClean="0"/>
              <a:t>module </a:t>
            </a:r>
            <a:r>
              <a:rPr lang="el-GR" sz="2800" dirty="0" smtClean="0"/>
              <a:t>περιέχει δύο chip L293D</a:t>
            </a:r>
            <a:r>
              <a:rPr lang="el-GR" sz="2800" dirty="0"/>
              <a:t>, αυτό σημαίνει ότι μπορεί να οδηγήσει μεμονωμένα έως και τέσσερις κινητήρες DC, καθιστώντας το ιδανικό για την κατασκευή τετρακίνητων πλατφορμών </a:t>
            </a:r>
            <a:r>
              <a:rPr lang="el-GR" sz="2800" dirty="0" smtClean="0"/>
              <a:t>ρομπότ.</a:t>
            </a:r>
          </a:p>
          <a:p>
            <a:r>
              <a:rPr lang="el-GR" sz="2800" dirty="0" smtClean="0"/>
              <a:t>Περιέχει επίσης </a:t>
            </a:r>
            <a:r>
              <a:rPr lang="el-GR" sz="2800" dirty="0"/>
              <a:t>με έναν καταχωρητή </a:t>
            </a:r>
            <a:r>
              <a:rPr lang="el-GR" sz="2800" dirty="0" smtClean="0"/>
              <a:t>74HC595 </a:t>
            </a:r>
            <a:r>
              <a:rPr lang="el-GR" sz="2800" dirty="0"/>
              <a:t>που επεκτείνει 4 </a:t>
            </a:r>
            <a:r>
              <a:rPr lang="el-GR" sz="2800" dirty="0" smtClean="0"/>
              <a:t>ψηφιακούς ακροδέκτες του </a:t>
            </a:r>
            <a:r>
              <a:rPr lang="el-GR" sz="2800" dirty="0"/>
              <a:t>Arduino στους 8 ακροδέκτες ελέγχου κατεύθυνσης δύο τσιπ L293D.</a:t>
            </a:r>
          </a:p>
        </p:txBody>
      </p:sp>
      <p:pic>
        <p:nvPicPr>
          <p:cNvPr id="4" name="Εικόνα 3"/>
          <p:cNvPicPr>
            <a:picLocks noChangeAspect="1"/>
          </p:cNvPicPr>
          <p:nvPr/>
        </p:nvPicPr>
        <p:blipFill>
          <a:blip r:embed="rId2"/>
          <a:stretch>
            <a:fillRect/>
          </a:stretch>
        </p:blipFill>
        <p:spPr>
          <a:xfrm>
            <a:off x="6365367" y="2292300"/>
            <a:ext cx="5668482" cy="3010097"/>
          </a:xfrm>
          <a:prstGeom prst="rect">
            <a:avLst/>
          </a:prstGeom>
        </p:spPr>
      </p:pic>
    </p:spTree>
    <p:extLst>
      <p:ext uri="{BB962C8B-B14F-4D97-AF65-F5344CB8AC3E}">
        <p14:creationId xmlns:p14="http://schemas.microsoft.com/office/powerpoint/2010/main" val="2977312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L293D Motor Driver </a:t>
            </a:r>
            <a:r>
              <a:rPr lang="en-US" dirty="0" smtClean="0"/>
              <a:t>Shield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284154" y="1815823"/>
            <a:ext cx="7684652" cy="4380970"/>
          </a:xfrm>
          <a:prstGeom prst="rect">
            <a:avLst/>
          </a:prstGeom>
        </p:spPr>
      </p:pic>
    </p:spTree>
    <p:extLst>
      <p:ext uri="{BB962C8B-B14F-4D97-AF65-F5344CB8AC3E}">
        <p14:creationId xmlns:p14="http://schemas.microsoft.com/office/powerpoint/2010/main" val="3673966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57335" y="655175"/>
            <a:ext cx="6245524" cy="5693866"/>
          </a:xfrm>
          <a:prstGeom prst="rect">
            <a:avLst/>
          </a:prstGeom>
          <a:noFill/>
        </p:spPr>
        <p:txBody>
          <a:bodyPr wrap="square" rtlCol="0">
            <a:spAutoFit/>
          </a:bodyPr>
          <a:lstStyle/>
          <a:p>
            <a:r>
              <a:rPr lang="el-GR" sz="2800" dirty="0" smtClean="0"/>
              <a:t>Μερικές </a:t>
            </a:r>
            <a:r>
              <a:rPr lang="el-GR" sz="2800" dirty="0"/>
              <a:t>φορές το </a:t>
            </a:r>
            <a:r>
              <a:rPr lang="el-GR" sz="2800" dirty="0" smtClean="0"/>
              <a:t>σέρβο </a:t>
            </a:r>
            <a:r>
              <a:rPr lang="el-GR" sz="2800" dirty="0"/>
              <a:t>μπορεί να </a:t>
            </a:r>
            <a:r>
              <a:rPr lang="el-GR" sz="2800" dirty="0" smtClean="0"/>
              <a:t>μην συμπεριφέρεται σωστά, όταν το τροφοδοτούμε απευθείας από το </a:t>
            </a:r>
            <a:r>
              <a:rPr lang="el-GR" sz="2800" dirty="0"/>
              <a:t>Arduino. </a:t>
            </a:r>
            <a:endParaRPr lang="el-GR" sz="2800" dirty="0" smtClean="0"/>
          </a:p>
          <a:p>
            <a:r>
              <a:rPr lang="el-GR" sz="2800" dirty="0" smtClean="0"/>
              <a:t>Ο </a:t>
            </a:r>
            <a:r>
              <a:rPr lang="el-GR" sz="2800" dirty="0"/>
              <a:t>λόγος για αυτό είναι ότι το </a:t>
            </a:r>
            <a:r>
              <a:rPr lang="el-GR" sz="2800" dirty="0" smtClean="0"/>
              <a:t>σέρβο </a:t>
            </a:r>
            <a:r>
              <a:rPr lang="el-GR" sz="2800" dirty="0"/>
              <a:t>αντλεί σημαντική ισχύ, ειδικά κατά την εκκίνηση, και αυτό μπορεί να προκαλέσει </a:t>
            </a:r>
            <a:r>
              <a:rPr lang="el-GR" sz="2800" dirty="0" smtClean="0"/>
              <a:t>το </a:t>
            </a:r>
            <a:r>
              <a:rPr lang="en-US" sz="2800" dirty="0" smtClean="0"/>
              <a:t> reset </a:t>
            </a:r>
            <a:r>
              <a:rPr lang="el-GR" sz="2800" dirty="0" smtClean="0"/>
              <a:t>της </a:t>
            </a:r>
            <a:r>
              <a:rPr lang="el-GR" sz="2800" dirty="0"/>
              <a:t>πλακέτας Arduino</a:t>
            </a:r>
            <a:r>
              <a:rPr lang="el-GR" sz="2800" dirty="0" smtClean="0"/>
              <a:t>.</a:t>
            </a:r>
            <a:endParaRPr lang="en-US" sz="2800" dirty="0" smtClean="0"/>
          </a:p>
          <a:p>
            <a:r>
              <a:rPr lang="el-GR" sz="2800" dirty="0" smtClean="0"/>
              <a:t>Εάν </a:t>
            </a:r>
            <a:r>
              <a:rPr lang="el-GR" sz="2800" dirty="0"/>
              <a:t>συμβεί αυτό, </a:t>
            </a:r>
            <a:r>
              <a:rPr lang="el-GR" sz="2800" dirty="0" smtClean="0"/>
              <a:t>μπορούμε να </a:t>
            </a:r>
            <a:r>
              <a:rPr lang="el-GR" sz="2800" dirty="0"/>
              <a:t>το </a:t>
            </a:r>
            <a:r>
              <a:rPr lang="el-GR" sz="2800" dirty="0" smtClean="0"/>
              <a:t>διορθώσουμε </a:t>
            </a:r>
            <a:r>
              <a:rPr lang="el-GR" sz="2800" dirty="0"/>
              <a:t>τοποθετώντας έναν αρκετά μεγάλο ηλεκτρολυτικό πυκνωτή </a:t>
            </a:r>
            <a:r>
              <a:rPr lang="el-GR" sz="2800" dirty="0" smtClean="0"/>
              <a:t>(</a:t>
            </a:r>
            <a:r>
              <a:rPr lang="en-US" sz="2800" dirty="0" smtClean="0"/>
              <a:t>100</a:t>
            </a:r>
            <a:r>
              <a:rPr lang="el-GR" sz="2800" dirty="0" err="1" smtClean="0"/>
              <a:t>uF</a:t>
            </a:r>
            <a:r>
              <a:rPr lang="el-GR" sz="2800" dirty="0" smtClean="0"/>
              <a:t>(μ</a:t>
            </a:r>
            <a:r>
              <a:rPr lang="en-US" sz="2800" dirty="0"/>
              <a:t>F)</a:t>
            </a:r>
            <a:r>
              <a:rPr lang="el-GR" sz="2800" dirty="0" smtClean="0"/>
              <a:t> </a:t>
            </a:r>
            <a:r>
              <a:rPr lang="el-GR" sz="2800" dirty="0"/>
              <a:t>- </a:t>
            </a:r>
            <a:r>
              <a:rPr lang="el-GR" sz="2800" dirty="0" smtClean="0"/>
              <a:t>1000uF</a:t>
            </a:r>
            <a:r>
              <a:rPr lang="el-GR" sz="2800" dirty="0"/>
              <a:t>(μ</a:t>
            </a:r>
            <a:r>
              <a:rPr lang="en-US" sz="2800" dirty="0"/>
              <a:t>F)</a:t>
            </a:r>
            <a:r>
              <a:rPr lang="el-GR" sz="2800" dirty="0" smtClean="0"/>
              <a:t>) </a:t>
            </a:r>
            <a:r>
              <a:rPr lang="el-GR" sz="2800" dirty="0"/>
              <a:t>μεταξύ GND και 5V. </a:t>
            </a:r>
          </a:p>
        </p:txBody>
      </p:sp>
      <p:pic>
        <p:nvPicPr>
          <p:cNvPr id="3" name="Εικόνα 2"/>
          <p:cNvPicPr>
            <a:picLocks noChangeAspect="1"/>
          </p:cNvPicPr>
          <p:nvPr/>
        </p:nvPicPr>
        <p:blipFill rotWithShape="1">
          <a:blip r:embed="rId2"/>
          <a:srcRect l="5839" t="4860" r="872" b="1272"/>
          <a:stretch/>
        </p:blipFill>
        <p:spPr>
          <a:xfrm>
            <a:off x="319176" y="465827"/>
            <a:ext cx="5538159" cy="5641676"/>
          </a:xfrm>
          <a:prstGeom prst="rect">
            <a:avLst/>
          </a:prstGeom>
        </p:spPr>
      </p:pic>
      <p:pic>
        <p:nvPicPr>
          <p:cNvPr id="4" name="Εικόνα 3"/>
          <p:cNvPicPr>
            <a:picLocks noChangeAspect="1"/>
          </p:cNvPicPr>
          <p:nvPr/>
        </p:nvPicPr>
        <p:blipFill>
          <a:blip r:embed="rId3"/>
          <a:stretch>
            <a:fillRect/>
          </a:stretch>
        </p:blipFill>
        <p:spPr>
          <a:xfrm>
            <a:off x="91117" y="1039483"/>
            <a:ext cx="2762250" cy="914400"/>
          </a:xfrm>
          <a:prstGeom prst="rect">
            <a:avLst/>
          </a:prstGeom>
        </p:spPr>
      </p:pic>
    </p:spTree>
    <p:extLst>
      <p:ext uri="{BB962C8B-B14F-4D97-AF65-F5344CB8AC3E}">
        <p14:creationId xmlns:p14="http://schemas.microsoft.com/office/powerpoint/2010/main" val="215443886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L293D Motor Driver </a:t>
            </a:r>
            <a:r>
              <a:rPr lang="en-US" dirty="0" smtClean="0"/>
              <a:t>Shield</a:t>
            </a:r>
            <a:endParaRPr lang="el-GR" dirty="0"/>
          </a:p>
        </p:txBody>
      </p:sp>
      <p:sp>
        <p:nvSpPr>
          <p:cNvPr id="3" name="Θέση περιεχομένου 2"/>
          <p:cNvSpPr>
            <a:spLocks noGrp="1"/>
          </p:cNvSpPr>
          <p:nvPr>
            <p:ph idx="1"/>
          </p:nvPr>
        </p:nvSpPr>
        <p:spPr>
          <a:xfrm>
            <a:off x="1097280" y="1845733"/>
            <a:ext cx="10539754" cy="4831112"/>
          </a:xfrm>
        </p:spPr>
        <p:txBody>
          <a:bodyPr>
            <a:normAutofit/>
          </a:bodyPr>
          <a:lstStyle/>
          <a:p>
            <a:r>
              <a:rPr lang="el-GR" sz="2800" dirty="0" smtClean="0"/>
              <a:t>Συνιστάται το </a:t>
            </a:r>
            <a:r>
              <a:rPr lang="el-GR" sz="2800" dirty="0"/>
              <a:t>Arduino </a:t>
            </a:r>
            <a:r>
              <a:rPr lang="el-GR" sz="2800" dirty="0" smtClean="0"/>
              <a:t>να τροφοδοτείται </a:t>
            </a:r>
            <a:r>
              <a:rPr lang="el-GR" sz="2800" dirty="0"/>
              <a:t>μέσω USB και </a:t>
            </a:r>
            <a:r>
              <a:rPr lang="el-GR" sz="2800" dirty="0" smtClean="0"/>
              <a:t>οι κινητήρες </a:t>
            </a:r>
            <a:r>
              <a:rPr lang="el-GR" sz="2800" dirty="0"/>
              <a:t>μέσω τροφοδοσίας </a:t>
            </a:r>
            <a:r>
              <a:rPr lang="el-GR" sz="2800" dirty="0" smtClean="0"/>
              <a:t>DC. Πρέπει να συνδέσουμε την </a:t>
            </a:r>
            <a:r>
              <a:rPr lang="el-GR" sz="2800" dirty="0"/>
              <a:t>παροχή κινητήρα στο μπλοκ EXT_PWR </a:t>
            </a:r>
            <a:r>
              <a:rPr lang="el-GR" sz="2800" dirty="0" smtClean="0"/>
              <a:t>στο </a:t>
            </a:r>
            <a:r>
              <a:rPr lang="en-US" sz="2800" dirty="0" smtClean="0"/>
              <a:t>shield</a:t>
            </a:r>
            <a:r>
              <a:rPr lang="el-GR" sz="2800" dirty="0" smtClean="0"/>
              <a:t>. </a:t>
            </a:r>
          </a:p>
          <a:p>
            <a:r>
              <a:rPr lang="el-GR" sz="2800" b="1" dirty="0" smtClean="0"/>
              <a:t>Δεν πρέπει να τροφοδοτούμε </a:t>
            </a:r>
            <a:r>
              <a:rPr lang="el-GR" sz="2800" b="1" dirty="0"/>
              <a:t>την είσοδο EXT_PWR όταν ο βραχυκυκλωτήρας είναι στη θέση του. </a:t>
            </a:r>
            <a:r>
              <a:rPr lang="el-GR" sz="2800" b="1" dirty="0" smtClean="0"/>
              <a:t>Αυτό μπορεί </a:t>
            </a:r>
            <a:r>
              <a:rPr lang="el-GR" sz="2800" b="1" dirty="0"/>
              <a:t>να προκαλέσει ζημιά στο </a:t>
            </a:r>
            <a:r>
              <a:rPr lang="en-US" sz="2800" b="1" dirty="0"/>
              <a:t>shield </a:t>
            </a:r>
            <a:r>
              <a:rPr lang="el-GR" sz="2800" b="1" dirty="0" smtClean="0"/>
              <a:t>του </a:t>
            </a:r>
            <a:r>
              <a:rPr lang="el-GR" sz="2800" b="1" dirty="0"/>
              <a:t>κινητήρα και </a:t>
            </a:r>
            <a:r>
              <a:rPr lang="el-GR" sz="2800" b="1" dirty="0" smtClean="0"/>
              <a:t>στο </a:t>
            </a:r>
            <a:r>
              <a:rPr lang="el-GR" sz="2800" b="1" dirty="0"/>
              <a:t>Arduino </a:t>
            </a:r>
            <a:r>
              <a:rPr lang="el-GR" sz="2800" b="1" dirty="0" smtClean="0"/>
              <a:t>μας!</a:t>
            </a:r>
          </a:p>
          <a:p>
            <a:r>
              <a:rPr lang="el-GR" sz="2800" dirty="0"/>
              <a:t>Η ενδεικτική λυχνία LED </a:t>
            </a:r>
            <a:r>
              <a:rPr lang="el-GR" sz="2800" dirty="0" smtClean="0"/>
              <a:t>υποδεικνύει </a:t>
            </a:r>
            <a:r>
              <a:rPr lang="el-GR" sz="2800" dirty="0"/>
              <a:t>ότι το τροφοδοτικό του κινητήρα είναι </a:t>
            </a:r>
            <a:r>
              <a:rPr lang="el-GR" sz="2800" dirty="0" smtClean="0"/>
              <a:t>σε καλή κατάσταση. </a:t>
            </a:r>
            <a:r>
              <a:rPr lang="el-GR" sz="2800" dirty="0"/>
              <a:t>Εάν δεν είναι αναμμένο, οι κινητήρες δεν θα λειτουργήσουν.</a:t>
            </a:r>
          </a:p>
          <a:p>
            <a:r>
              <a:rPr lang="el-GR" sz="2800" dirty="0"/>
              <a:t>Το RESET δεν είναι παρά το κουμπί επαναφοράς του Arduino. </a:t>
            </a:r>
          </a:p>
        </p:txBody>
      </p:sp>
    </p:spTree>
    <p:extLst>
      <p:ext uri="{BB962C8B-B14F-4D97-AF65-F5344CB8AC3E}">
        <p14:creationId xmlns:p14="http://schemas.microsoft.com/office/powerpoint/2010/main" val="36804871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L293D Motor Driver </a:t>
            </a:r>
            <a:r>
              <a:rPr lang="en-US" dirty="0" smtClean="0"/>
              <a:t>Shield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651494" y="1846263"/>
            <a:ext cx="4949971" cy="4339261"/>
          </a:xfrm>
          <a:prstGeom prst="rect">
            <a:avLst/>
          </a:prstGeom>
        </p:spPr>
      </p:pic>
    </p:spTree>
    <p:extLst>
      <p:ext uri="{BB962C8B-B14F-4D97-AF65-F5344CB8AC3E}">
        <p14:creationId xmlns:p14="http://schemas.microsoft.com/office/powerpoint/2010/main" val="2049251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98740" y="286603"/>
            <a:ext cx="10456940" cy="1450757"/>
          </a:xfrm>
        </p:spPr>
        <p:txBody>
          <a:bodyPr/>
          <a:lstStyle/>
          <a:p>
            <a:r>
              <a:rPr lang="en-US" dirty="0"/>
              <a:t>L293D Motor Driver Shield</a:t>
            </a:r>
            <a:endParaRPr lang="el-GR" dirty="0"/>
          </a:p>
        </p:txBody>
      </p:sp>
      <p:sp>
        <p:nvSpPr>
          <p:cNvPr id="3" name="Θέση περιεχομένου 2"/>
          <p:cNvSpPr>
            <a:spLocks noGrp="1"/>
          </p:cNvSpPr>
          <p:nvPr>
            <p:ph idx="1"/>
          </p:nvPr>
        </p:nvSpPr>
        <p:spPr>
          <a:xfrm>
            <a:off x="698740" y="1737360"/>
            <a:ext cx="11076317" cy="4628934"/>
          </a:xfrm>
        </p:spPr>
        <p:txBody>
          <a:bodyPr>
            <a:normAutofit lnSpcReduction="10000"/>
          </a:bodyPr>
          <a:lstStyle/>
          <a:p>
            <a:r>
              <a:rPr lang="el-GR" sz="2800" dirty="0"/>
              <a:t>Τα κανάλια εξόδου και των δύο τσιπ L293D είναι </a:t>
            </a:r>
            <a:r>
              <a:rPr lang="el-GR" sz="2800" dirty="0" smtClean="0"/>
              <a:t>τα </a:t>
            </a:r>
            <a:r>
              <a:rPr lang="el-GR" sz="2800" dirty="0"/>
              <a:t>Μ1, Μ2, Μ3 &amp; Μ4. </a:t>
            </a:r>
            <a:r>
              <a:rPr lang="el-GR" sz="2800" dirty="0" smtClean="0"/>
              <a:t>Μπορούμε </a:t>
            </a:r>
            <a:r>
              <a:rPr lang="el-GR" sz="2800" dirty="0"/>
              <a:t>να </a:t>
            </a:r>
            <a:r>
              <a:rPr lang="el-GR" sz="2800" dirty="0" smtClean="0"/>
              <a:t>συνδέσουμε 4 κινητήρες </a:t>
            </a:r>
            <a:r>
              <a:rPr lang="el-GR" sz="2800" dirty="0"/>
              <a:t>DC που έχουν τάσεις μεταξύ 4,5 και 25V σε αυτούς τους ακροδέκτες.</a:t>
            </a:r>
          </a:p>
          <a:p>
            <a:r>
              <a:rPr lang="el-GR" sz="2800" dirty="0" smtClean="0"/>
              <a:t>Μπορούμε </a:t>
            </a:r>
            <a:r>
              <a:rPr lang="el-GR" sz="2800" dirty="0"/>
              <a:t>επίσης να </a:t>
            </a:r>
            <a:r>
              <a:rPr lang="el-GR" sz="2800" dirty="0" smtClean="0"/>
              <a:t>συνδέσουμε </a:t>
            </a:r>
            <a:r>
              <a:rPr lang="el-GR" sz="2800" dirty="0"/>
              <a:t>δύο βηματικούς κινητήρες σε ακροδέκτες εξόδου. Ένας βηματικός κινητήρας στη θύρα κινητήρα M1-M2 και άλλος στο M3-M4.</a:t>
            </a:r>
          </a:p>
          <a:p>
            <a:r>
              <a:rPr lang="el-GR" sz="2800" dirty="0" smtClean="0"/>
              <a:t>Ο </a:t>
            </a:r>
            <a:r>
              <a:rPr lang="el-GR" sz="2800" dirty="0"/>
              <a:t>τερματικός σταθμός GND παρέχεται επίσης εάν τυχαίνει να </a:t>
            </a:r>
            <a:r>
              <a:rPr lang="el-GR" sz="2800" dirty="0" smtClean="0"/>
              <a:t>έχουμε </a:t>
            </a:r>
            <a:r>
              <a:rPr lang="el-GR" sz="2800" dirty="0"/>
              <a:t>μονοπολικό βηματικό μοτέρ. </a:t>
            </a:r>
            <a:r>
              <a:rPr lang="el-GR" sz="2800" dirty="0" smtClean="0"/>
              <a:t>Μπορούμε </a:t>
            </a:r>
            <a:r>
              <a:rPr lang="el-GR" sz="2800" dirty="0"/>
              <a:t>να συνδέσετε τις κεντρικές </a:t>
            </a:r>
            <a:r>
              <a:rPr lang="el-GR" sz="2800" dirty="0" smtClean="0"/>
              <a:t>συνδέσεις </a:t>
            </a:r>
            <a:r>
              <a:rPr lang="el-GR" sz="2800" dirty="0"/>
              <a:t>και των δύο βηματικών κινητήρων σε αυτόν τον τερματικό</a:t>
            </a:r>
            <a:r>
              <a:rPr lang="el-GR" sz="2800" dirty="0" smtClean="0"/>
              <a:t>.</a:t>
            </a:r>
            <a:endParaRPr lang="el-GR" sz="2800" dirty="0"/>
          </a:p>
          <a:p>
            <a:r>
              <a:rPr lang="en-US" sz="2800" dirty="0" smtClean="0"/>
              <a:t>T</a:t>
            </a:r>
            <a:r>
              <a:rPr lang="el-GR" sz="2800" dirty="0" smtClean="0"/>
              <a:t>α </a:t>
            </a:r>
            <a:r>
              <a:rPr lang="en-US" sz="2800" dirty="0" smtClean="0"/>
              <a:t>servo terminals </a:t>
            </a:r>
            <a:r>
              <a:rPr lang="el-GR" sz="2800" dirty="0" smtClean="0"/>
              <a:t>βγάζουν στις </a:t>
            </a:r>
            <a:r>
              <a:rPr lang="el-GR" sz="2800" dirty="0"/>
              <a:t>γραμμές εξόδου PWM 16bit σε δύο </a:t>
            </a:r>
            <a:r>
              <a:rPr lang="el-GR" sz="2800" dirty="0" smtClean="0"/>
              <a:t>σειρές </a:t>
            </a:r>
            <a:r>
              <a:rPr lang="el-GR" sz="2800" dirty="0"/>
              <a:t>3 </a:t>
            </a:r>
            <a:r>
              <a:rPr lang="el-GR" sz="2800" dirty="0" smtClean="0"/>
              <a:t>ακροδεκτών </a:t>
            </a:r>
            <a:r>
              <a:rPr lang="el-GR" sz="2800" dirty="0"/>
              <a:t>στις οποίες </a:t>
            </a:r>
            <a:r>
              <a:rPr lang="el-GR" sz="2800" dirty="0" smtClean="0"/>
              <a:t>μπορούμε να συνδέσουμε </a:t>
            </a:r>
            <a:r>
              <a:rPr lang="el-GR" sz="2800" dirty="0"/>
              <a:t>δύο σερβοκινητήρες</a:t>
            </a:r>
            <a:r>
              <a:rPr lang="el-GR" sz="2800" dirty="0" smtClean="0"/>
              <a:t>.</a:t>
            </a:r>
            <a:endParaRPr lang="el-GR" sz="2800" dirty="0"/>
          </a:p>
        </p:txBody>
      </p:sp>
    </p:spTree>
    <p:extLst>
      <p:ext uri="{BB962C8B-B14F-4D97-AF65-F5344CB8AC3E}">
        <p14:creationId xmlns:p14="http://schemas.microsoft.com/office/powerpoint/2010/main" val="11650591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L293D Motor Driver </a:t>
            </a:r>
            <a:r>
              <a:rPr lang="en-US" dirty="0" smtClean="0"/>
              <a:t>Shield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891169" y="1915274"/>
            <a:ext cx="8470621" cy="4382009"/>
          </a:xfrm>
          <a:prstGeom prst="rect">
            <a:avLst/>
          </a:prstGeom>
        </p:spPr>
      </p:pic>
    </p:spTree>
    <p:extLst>
      <p:ext uri="{BB962C8B-B14F-4D97-AF65-F5344CB8AC3E}">
        <p14:creationId xmlns:p14="http://schemas.microsoft.com/office/powerpoint/2010/main" val="16058995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r="513" b="8569"/>
          <a:stretch/>
        </p:blipFill>
        <p:spPr>
          <a:xfrm>
            <a:off x="2346385" y="236350"/>
            <a:ext cx="7755149" cy="5841579"/>
          </a:xfrm>
          <a:prstGeom prst="rect">
            <a:avLst/>
          </a:prstGeom>
        </p:spPr>
      </p:pic>
    </p:spTree>
    <p:extLst>
      <p:ext uri="{BB962C8B-B14F-4D97-AF65-F5344CB8AC3E}">
        <p14:creationId xmlns:p14="http://schemas.microsoft.com/office/powerpoint/2010/main" val="139742863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65092" y="286603"/>
            <a:ext cx="10190588" cy="1450757"/>
          </a:xfrm>
        </p:spPr>
        <p:txBody>
          <a:bodyPr/>
          <a:lstStyle/>
          <a:p>
            <a:r>
              <a:rPr lang="en-US" dirty="0"/>
              <a:t>L293D Motor Driver Shield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832904" y="2539616"/>
            <a:ext cx="10322776" cy="3688242"/>
          </a:xfrm>
          <a:prstGeom prst="rect">
            <a:avLst/>
          </a:prstGeom>
        </p:spPr>
      </p:pic>
      <p:sp>
        <p:nvSpPr>
          <p:cNvPr id="5" name="Ορθογώνιο 4"/>
          <p:cNvSpPr/>
          <p:nvPr/>
        </p:nvSpPr>
        <p:spPr>
          <a:xfrm>
            <a:off x="965092" y="4692770"/>
            <a:ext cx="10058400" cy="143198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TextBox 7"/>
          <p:cNvSpPr txBox="1"/>
          <p:nvPr/>
        </p:nvSpPr>
        <p:spPr>
          <a:xfrm>
            <a:off x="832904" y="1876878"/>
            <a:ext cx="11052571" cy="523220"/>
          </a:xfrm>
          <a:prstGeom prst="rect">
            <a:avLst/>
          </a:prstGeom>
          <a:noFill/>
        </p:spPr>
        <p:txBody>
          <a:bodyPr wrap="square" rtlCol="0">
            <a:spAutoFit/>
          </a:bodyPr>
          <a:lstStyle/>
          <a:p>
            <a:r>
              <a:rPr lang="el-GR" sz="2800" dirty="0" smtClean="0"/>
              <a:t>Αρχικά, χρειαζόμαστε τη βιβλιοθήκη </a:t>
            </a:r>
            <a:r>
              <a:rPr lang="en-US" sz="2800" dirty="0" smtClean="0"/>
              <a:t>Adafruit Motor Shield Library.</a:t>
            </a:r>
            <a:endParaRPr lang="el-GR" sz="2800" dirty="0"/>
          </a:p>
        </p:txBody>
      </p:sp>
    </p:spTree>
    <p:extLst>
      <p:ext uri="{BB962C8B-B14F-4D97-AF65-F5344CB8AC3E}">
        <p14:creationId xmlns:p14="http://schemas.microsoft.com/office/powerpoint/2010/main" val="175806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 Για </a:t>
            </a:r>
            <a:r>
              <a:rPr lang="en-US" dirty="0" smtClean="0"/>
              <a:t>DC motor</a:t>
            </a:r>
            <a:endParaRPr lang="el-GR" dirty="0"/>
          </a:p>
        </p:txBody>
      </p:sp>
      <p:sp>
        <p:nvSpPr>
          <p:cNvPr id="3" name="Θέση περιεχομένου 2"/>
          <p:cNvSpPr>
            <a:spLocks noGrp="1"/>
          </p:cNvSpPr>
          <p:nvPr>
            <p:ph idx="1"/>
          </p:nvPr>
        </p:nvSpPr>
        <p:spPr>
          <a:xfrm>
            <a:off x="1097280" y="1737360"/>
            <a:ext cx="10910690" cy="4874244"/>
          </a:xfrm>
        </p:spPr>
        <p:txBody>
          <a:bodyPr>
            <a:normAutofit lnSpcReduction="10000"/>
          </a:bodyPr>
          <a:lstStyle/>
          <a:p>
            <a:pPr>
              <a:buFont typeface="Wingdings" panose="05000000000000000000" pitchFamily="2" charset="2"/>
              <a:buChar char="q"/>
            </a:pPr>
            <a:r>
              <a:rPr lang="en-US" sz="2800" b="1" dirty="0"/>
              <a:t>#include &lt;</a:t>
            </a:r>
            <a:r>
              <a:rPr lang="en-US" sz="2800" b="1" dirty="0" err="1"/>
              <a:t>AFMotor.h</a:t>
            </a:r>
            <a:r>
              <a:rPr lang="en-US" sz="2800" b="1" dirty="0" smtClean="0"/>
              <a:t>&gt;</a:t>
            </a:r>
          </a:p>
          <a:p>
            <a:pPr marL="0" indent="0">
              <a:buNone/>
            </a:pPr>
            <a:r>
              <a:rPr lang="el-GR" sz="2800" dirty="0" smtClean="0"/>
              <a:t>Βιβλιοθήκη για τον έλεγχο του </a:t>
            </a:r>
            <a:r>
              <a:rPr lang="en-US" sz="2800" dirty="0" smtClean="0"/>
              <a:t>driver</a:t>
            </a:r>
            <a:r>
              <a:rPr lang="el-GR" sz="2800" dirty="0" smtClean="0"/>
              <a:t>.</a:t>
            </a:r>
            <a:endParaRPr lang="en-US" sz="2800" dirty="0" smtClean="0"/>
          </a:p>
          <a:p>
            <a:pPr>
              <a:buFont typeface="Wingdings" panose="05000000000000000000" pitchFamily="2" charset="2"/>
              <a:buChar char="q"/>
            </a:pPr>
            <a:r>
              <a:rPr lang="en-US" sz="2800" b="1" dirty="0" err="1"/>
              <a:t>AF_DCMotor</a:t>
            </a:r>
            <a:r>
              <a:rPr lang="en-US" sz="2800" b="1" dirty="0"/>
              <a:t> motor(</a:t>
            </a:r>
            <a:r>
              <a:rPr lang="en-US" sz="2800" b="1" dirty="0" err="1"/>
              <a:t>motorPort</a:t>
            </a:r>
            <a:r>
              <a:rPr lang="en-US" sz="2800" b="1" dirty="0" smtClean="0"/>
              <a:t>#);</a:t>
            </a:r>
          </a:p>
          <a:p>
            <a:pPr marL="0" indent="0">
              <a:buNone/>
            </a:pPr>
            <a:r>
              <a:rPr lang="el-GR" sz="2800" dirty="0"/>
              <a:t>Δ</a:t>
            </a:r>
            <a:r>
              <a:rPr lang="el-GR" sz="2800" dirty="0" smtClean="0"/>
              <a:t>ημιουργεί </a:t>
            </a:r>
            <a:r>
              <a:rPr lang="el-GR" sz="2800" dirty="0"/>
              <a:t>ένα αντικείμενο βιβλιοθήκης. Π</a:t>
            </a:r>
            <a:r>
              <a:rPr lang="el-GR" sz="2800" dirty="0" smtClean="0"/>
              <a:t>ρέπει </a:t>
            </a:r>
            <a:r>
              <a:rPr lang="el-GR" sz="2800" dirty="0"/>
              <a:t>να </a:t>
            </a:r>
            <a:r>
              <a:rPr lang="el-GR" sz="2800" dirty="0" smtClean="0"/>
              <a:t>δηλώσουμε </a:t>
            </a:r>
            <a:r>
              <a:rPr lang="el-GR" sz="2800" dirty="0"/>
              <a:t>τον αριθμό θύρας κινητήρα στον οποίο είναι συνδεδεμένος ο κινητήρας. Για τη θύρα M1 γράφουμε </a:t>
            </a:r>
            <a:r>
              <a:rPr lang="el-GR" sz="2800" dirty="0" smtClean="0"/>
              <a:t>1</a:t>
            </a:r>
            <a:r>
              <a:rPr lang="el-GR" sz="2800" dirty="0"/>
              <a:t>, για M2 </a:t>
            </a:r>
            <a:r>
              <a:rPr lang="el-GR" sz="2800" dirty="0" smtClean="0"/>
              <a:t>γράφουμε </a:t>
            </a:r>
            <a:r>
              <a:rPr lang="el-GR" sz="2800" dirty="0"/>
              <a:t>2 και ούτω καθεξής</a:t>
            </a:r>
            <a:r>
              <a:rPr lang="el-GR" sz="2800" dirty="0" smtClean="0"/>
              <a:t>.</a:t>
            </a:r>
          </a:p>
          <a:p>
            <a:pPr>
              <a:buFont typeface="Wingdings" panose="05000000000000000000" pitchFamily="2" charset="2"/>
              <a:buChar char="q"/>
            </a:pPr>
            <a:r>
              <a:rPr lang="en-US" sz="2800" b="1" dirty="0" err="1"/>
              <a:t>AF_DCMotor</a:t>
            </a:r>
            <a:r>
              <a:rPr lang="en-US" sz="2800" b="1" dirty="0"/>
              <a:t> motor1(1);</a:t>
            </a:r>
          </a:p>
          <a:p>
            <a:pPr marL="0" indent="0">
              <a:buNone/>
            </a:pPr>
            <a:r>
              <a:rPr lang="el-GR" sz="2800" b="1" dirty="0" smtClean="0"/>
              <a:t>    </a:t>
            </a:r>
            <a:r>
              <a:rPr lang="en-US" sz="2800" b="1" dirty="0" err="1" smtClean="0"/>
              <a:t>AF_DCMotor</a:t>
            </a:r>
            <a:r>
              <a:rPr lang="en-US" sz="2800" b="1" dirty="0" smtClean="0"/>
              <a:t> </a:t>
            </a:r>
            <a:r>
              <a:rPr lang="en-US" sz="2800" b="1" dirty="0"/>
              <a:t>motor2(2);</a:t>
            </a:r>
            <a:endParaRPr lang="el-GR" sz="2800" b="1" dirty="0" smtClean="0"/>
          </a:p>
          <a:p>
            <a:pPr marL="0" indent="0">
              <a:buNone/>
            </a:pPr>
            <a:r>
              <a:rPr lang="el-GR" sz="2800" dirty="0"/>
              <a:t>Εάν </a:t>
            </a:r>
            <a:r>
              <a:rPr lang="el-GR" sz="2800" dirty="0" smtClean="0"/>
              <a:t>θέλουμε </a:t>
            </a:r>
            <a:r>
              <a:rPr lang="el-GR" sz="2800" dirty="0"/>
              <a:t>να </a:t>
            </a:r>
            <a:r>
              <a:rPr lang="el-GR" sz="2800" dirty="0" smtClean="0"/>
              <a:t>συνδέσ</a:t>
            </a:r>
            <a:r>
              <a:rPr lang="el-GR" sz="2800" dirty="0"/>
              <a:t>ουμε</a:t>
            </a:r>
            <a:r>
              <a:rPr lang="el-GR" sz="2800" dirty="0" smtClean="0"/>
              <a:t> </a:t>
            </a:r>
            <a:r>
              <a:rPr lang="el-GR" sz="2800" dirty="0"/>
              <a:t>πολλούς </a:t>
            </a:r>
            <a:r>
              <a:rPr lang="el-GR" sz="2800" dirty="0" smtClean="0"/>
              <a:t>κινητήρες, δημιουργούμε </a:t>
            </a:r>
            <a:r>
              <a:rPr lang="el-GR" sz="2800" dirty="0"/>
              <a:t>ξεχωριστό αντικείμενο για κάθε κινητήρα. </a:t>
            </a:r>
          </a:p>
        </p:txBody>
      </p:sp>
    </p:spTree>
    <p:extLst>
      <p:ext uri="{BB962C8B-B14F-4D97-AF65-F5344CB8AC3E}">
        <p14:creationId xmlns:p14="http://schemas.microsoft.com/office/powerpoint/2010/main" val="36593696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286603"/>
            <a:ext cx="10058400" cy="1450757"/>
          </a:xfrm>
        </p:spPr>
        <p:txBody>
          <a:bodyPr/>
          <a:lstStyle/>
          <a:p>
            <a:r>
              <a:rPr lang="el-GR" dirty="0"/>
              <a:t>Βασικές </a:t>
            </a:r>
            <a:r>
              <a:rPr lang="el-GR" dirty="0" smtClean="0"/>
              <a:t>εντολές</a:t>
            </a:r>
            <a:r>
              <a:rPr lang="en-US" dirty="0" smtClean="0"/>
              <a:t> </a:t>
            </a:r>
            <a:r>
              <a:rPr lang="el-GR" dirty="0"/>
              <a:t>Για </a:t>
            </a:r>
            <a:r>
              <a:rPr lang="en-US" dirty="0"/>
              <a:t>DC motor</a:t>
            </a:r>
            <a:endParaRPr lang="el-GR" dirty="0"/>
          </a:p>
        </p:txBody>
      </p:sp>
      <p:sp>
        <p:nvSpPr>
          <p:cNvPr id="3" name="Θέση περιεχομένου 2"/>
          <p:cNvSpPr>
            <a:spLocks noGrp="1"/>
          </p:cNvSpPr>
          <p:nvPr>
            <p:ph idx="1"/>
          </p:nvPr>
        </p:nvSpPr>
        <p:spPr>
          <a:xfrm>
            <a:off x="1097280" y="1737360"/>
            <a:ext cx="10902063" cy="4861848"/>
          </a:xfrm>
        </p:spPr>
        <p:txBody>
          <a:bodyPr>
            <a:normAutofit lnSpcReduction="10000"/>
          </a:bodyPr>
          <a:lstStyle/>
          <a:p>
            <a:pPr>
              <a:buFont typeface="Wingdings" panose="05000000000000000000" pitchFamily="2" charset="2"/>
              <a:buChar char="q"/>
            </a:pPr>
            <a:r>
              <a:rPr lang="en-US" sz="2800" b="1" dirty="0" err="1"/>
              <a:t>setSpeed</a:t>
            </a:r>
            <a:r>
              <a:rPr lang="en-US" sz="2800" b="1" dirty="0"/>
              <a:t>(speed</a:t>
            </a:r>
            <a:r>
              <a:rPr lang="en-US" sz="2800" b="1" dirty="0" smtClean="0"/>
              <a:t>)</a:t>
            </a:r>
            <a:endParaRPr lang="el-GR" sz="2800" b="1" dirty="0" smtClean="0"/>
          </a:p>
          <a:p>
            <a:r>
              <a:rPr lang="el-GR" sz="2800" dirty="0" smtClean="0"/>
              <a:t>Η συνάρτηση καθορίζει </a:t>
            </a:r>
            <a:r>
              <a:rPr lang="el-GR" sz="2800" dirty="0"/>
              <a:t>την ταχύτητα του κινητήρα. Η ταχύτητα κυμαίνεται από 0 έως </a:t>
            </a:r>
            <a:r>
              <a:rPr lang="el-GR" sz="2800" dirty="0" smtClean="0"/>
              <a:t>255. </a:t>
            </a:r>
          </a:p>
          <a:p>
            <a:pPr>
              <a:buFont typeface="Wingdings" panose="05000000000000000000" pitchFamily="2" charset="2"/>
              <a:buChar char="q"/>
            </a:pPr>
            <a:r>
              <a:rPr lang="en-US" sz="2800" b="1" dirty="0" smtClean="0"/>
              <a:t>run(</a:t>
            </a:r>
            <a:r>
              <a:rPr lang="en-US" sz="2800" b="1" dirty="0" err="1" smtClean="0"/>
              <a:t>cmd</a:t>
            </a:r>
            <a:r>
              <a:rPr lang="en-US" sz="2800" b="1" dirty="0"/>
              <a:t>)</a:t>
            </a:r>
            <a:endParaRPr lang="el-GR" sz="2800" b="1" dirty="0" smtClean="0"/>
          </a:p>
          <a:p>
            <a:r>
              <a:rPr lang="el-GR" sz="2800" dirty="0"/>
              <a:t>Η συνάρτηση </a:t>
            </a:r>
            <a:r>
              <a:rPr lang="el-GR" sz="2800" dirty="0" smtClean="0"/>
              <a:t>ορίζει </a:t>
            </a:r>
            <a:r>
              <a:rPr lang="el-GR" sz="2800" dirty="0"/>
              <a:t>την κατάσταση λειτουργίας του κινητήρα. Οι έγκυρες τιμές για </a:t>
            </a:r>
            <a:r>
              <a:rPr lang="el-GR" sz="2800" dirty="0" err="1"/>
              <a:t>cmd</a:t>
            </a:r>
            <a:r>
              <a:rPr lang="el-GR" sz="2800" dirty="0"/>
              <a:t> είναι:</a:t>
            </a:r>
          </a:p>
          <a:p>
            <a:r>
              <a:rPr lang="en-US" sz="2800" b="1" dirty="0" smtClean="0"/>
              <a:t>FORWARD</a:t>
            </a:r>
            <a:r>
              <a:rPr lang="el-GR" sz="2800" dirty="0" smtClean="0"/>
              <a:t> =&gt; Τρέξε </a:t>
            </a:r>
            <a:r>
              <a:rPr lang="el-GR" sz="2800" dirty="0"/>
              <a:t>προς τα </a:t>
            </a:r>
            <a:r>
              <a:rPr lang="el-GR" sz="2800" dirty="0" smtClean="0"/>
              <a:t>εμπρός. </a:t>
            </a:r>
          </a:p>
          <a:p>
            <a:r>
              <a:rPr lang="en-US" sz="2800" b="1" dirty="0" smtClean="0"/>
              <a:t>BACKWARD </a:t>
            </a:r>
            <a:r>
              <a:rPr lang="el-GR" sz="2800" dirty="0"/>
              <a:t>=&gt;</a:t>
            </a:r>
            <a:r>
              <a:rPr lang="el-GR" sz="2800" dirty="0" smtClean="0"/>
              <a:t> </a:t>
            </a:r>
            <a:r>
              <a:rPr lang="el-GR" sz="2800" dirty="0"/>
              <a:t>Τρέξε</a:t>
            </a:r>
            <a:r>
              <a:rPr lang="el-GR" sz="2800" dirty="0" smtClean="0"/>
              <a:t> </a:t>
            </a:r>
            <a:r>
              <a:rPr lang="el-GR" sz="2800" dirty="0"/>
              <a:t>προς τα </a:t>
            </a:r>
            <a:r>
              <a:rPr lang="el-GR" sz="2800" dirty="0" smtClean="0"/>
              <a:t>πίσω.</a:t>
            </a:r>
          </a:p>
          <a:p>
            <a:r>
              <a:rPr lang="en-US" sz="2800" b="1" dirty="0" smtClean="0"/>
              <a:t>RELEASE </a:t>
            </a:r>
            <a:r>
              <a:rPr lang="el-GR" sz="2800" dirty="0" smtClean="0"/>
              <a:t>=&gt; Σταμάτα </a:t>
            </a:r>
            <a:r>
              <a:rPr lang="el-GR" sz="2800" dirty="0"/>
              <a:t>τον κινητήρα. </a:t>
            </a:r>
            <a:r>
              <a:rPr lang="el-GR" sz="2800" dirty="0" smtClean="0"/>
              <a:t>Αφαιρεί </a:t>
            </a:r>
            <a:r>
              <a:rPr lang="el-GR" sz="2800" dirty="0"/>
              <a:t>την ισχύ από τον κινητήρα και ισοδυναμεί με </a:t>
            </a:r>
            <a:r>
              <a:rPr lang="el-GR" sz="2800" dirty="0" err="1"/>
              <a:t>setSpeed</a:t>
            </a:r>
            <a:r>
              <a:rPr lang="el-GR" sz="2800" dirty="0"/>
              <a:t> ​​(0). </a:t>
            </a:r>
          </a:p>
        </p:txBody>
      </p:sp>
    </p:spTree>
    <p:extLst>
      <p:ext uri="{BB962C8B-B14F-4D97-AF65-F5344CB8AC3E}">
        <p14:creationId xmlns:p14="http://schemas.microsoft.com/office/powerpoint/2010/main" val="26585237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r>
              <a:rPr lang="en-US" dirty="0"/>
              <a:t> </a:t>
            </a:r>
            <a:r>
              <a:rPr lang="el-GR" dirty="0"/>
              <a:t>Για</a:t>
            </a:r>
            <a:r>
              <a:rPr lang="en-US" dirty="0"/>
              <a:t> Stepper motor</a:t>
            </a:r>
            <a:endParaRPr lang="el-GR" dirty="0"/>
          </a:p>
        </p:txBody>
      </p:sp>
      <p:sp>
        <p:nvSpPr>
          <p:cNvPr id="3" name="Θέση περιεχομένου 2"/>
          <p:cNvSpPr>
            <a:spLocks noGrp="1"/>
          </p:cNvSpPr>
          <p:nvPr>
            <p:ph idx="1"/>
          </p:nvPr>
        </p:nvSpPr>
        <p:spPr>
          <a:xfrm>
            <a:off x="1097279" y="1845734"/>
            <a:ext cx="10902063" cy="4477428"/>
          </a:xfrm>
        </p:spPr>
        <p:txBody>
          <a:bodyPr>
            <a:normAutofit/>
          </a:bodyPr>
          <a:lstStyle/>
          <a:p>
            <a:pPr>
              <a:buFont typeface="Wingdings" panose="05000000000000000000" pitchFamily="2" charset="2"/>
              <a:buChar char="q"/>
            </a:pPr>
            <a:r>
              <a:rPr lang="en-US" sz="2800" b="1" dirty="0" smtClean="0"/>
              <a:t>#include &lt;</a:t>
            </a:r>
            <a:r>
              <a:rPr lang="en-US" sz="2800" b="1" dirty="0" err="1" smtClean="0"/>
              <a:t>AFMotor.h</a:t>
            </a:r>
            <a:r>
              <a:rPr lang="en-US" sz="2800" b="1" dirty="0" smtClean="0"/>
              <a:t>&gt;</a:t>
            </a:r>
          </a:p>
          <a:p>
            <a:pPr marL="0" indent="0">
              <a:buNone/>
            </a:pPr>
            <a:r>
              <a:rPr lang="el-GR" sz="2800" dirty="0" smtClean="0"/>
              <a:t>Βιβλιοθήκη για τον έλεγχο του </a:t>
            </a:r>
            <a:r>
              <a:rPr lang="en-US" sz="2800" dirty="0" smtClean="0"/>
              <a:t>driver</a:t>
            </a:r>
            <a:r>
              <a:rPr lang="el-GR" sz="2800" dirty="0" smtClean="0"/>
              <a:t>.</a:t>
            </a:r>
          </a:p>
          <a:p>
            <a:pPr>
              <a:buFont typeface="Wingdings" panose="05000000000000000000" pitchFamily="2" charset="2"/>
              <a:buChar char="q"/>
            </a:pPr>
            <a:r>
              <a:rPr lang="en-US" sz="2800" b="1" dirty="0" err="1" smtClean="0"/>
              <a:t>const</a:t>
            </a:r>
            <a:r>
              <a:rPr lang="en-US" sz="2800" b="1" dirty="0" smtClean="0"/>
              <a:t> </a:t>
            </a:r>
            <a:r>
              <a:rPr lang="en-US" sz="2800" b="1" dirty="0" err="1"/>
              <a:t>int</a:t>
            </a:r>
            <a:r>
              <a:rPr lang="en-US" sz="2800" b="1" dirty="0"/>
              <a:t> stepsPerRevolution = 48</a:t>
            </a:r>
            <a:r>
              <a:rPr lang="en-US" sz="2800" b="1" dirty="0" smtClean="0"/>
              <a:t>;</a:t>
            </a:r>
            <a:endParaRPr lang="el-GR" sz="2800" b="1" dirty="0" smtClean="0"/>
          </a:p>
          <a:p>
            <a:pPr marL="0" indent="0">
              <a:buNone/>
            </a:pPr>
            <a:r>
              <a:rPr lang="el-GR" sz="2800" dirty="0"/>
              <a:t>Ορίζει τον αριθμό βημάτων σε κάθε περιστροφή</a:t>
            </a:r>
            <a:r>
              <a:rPr lang="el-GR" sz="2800" dirty="0" smtClean="0"/>
              <a:t>.</a:t>
            </a:r>
            <a:endParaRPr lang="en-US" sz="2800" dirty="0"/>
          </a:p>
          <a:p>
            <a:pPr>
              <a:buFont typeface="Wingdings" panose="05000000000000000000" pitchFamily="2" charset="2"/>
              <a:buChar char="q"/>
            </a:pPr>
            <a:r>
              <a:rPr lang="en-US" sz="2800" b="1" dirty="0" err="1" smtClean="0"/>
              <a:t>AF_Stepper</a:t>
            </a:r>
            <a:r>
              <a:rPr lang="en-US" sz="2800" b="1" dirty="0" smtClean="0"/>
              <a:t> </a:t>
            </a:r>
            <a:r>
              <a:rPr lang="en-US" sz="2800" b="1" dirty="0"/>
              <a:t>motor(</a:t>
            </a:r>
            <a:r>
              <a:rPr lang="en-US" sz="2800" b="1" dirty="0" err="1"/>
              <a:t>stepsPerRevolution</a:t>
            </a:r>
            <a:r>
              <a:rPr lang="en-US" sz="2800" b="1" dirty="0"/>
              <a:t>, 2</a:t>
            </a:r>
            <a:r>
              <a:rPr lang="en-US" sz="2800" b="1" dirty="0" smtClean="0"/>
              <a:t>);</a:t>
            </a:r>
            <a:endParaRPr lang="el-GR" sz="2800" b="1" dirty="0" smtClean="0"/>
          </a:p>
          <a:p>
            <a:r>
              <a:rPr lang="el-GR" sz="2800" dirty="0"/>
              <a:t>Δ</a:t>
            </a:r>
            <a:r>
              <a:rPr lang="el-GR" sz="2800" dirty="0" smtClean="0"/>
              <a:t>ημιουργεί </a:t>
            </a:r>
            <a:r>
              <a:rPr lang="el-GR" sz="2800" dirty="0"/>
              <a:t>ένα αντικείμενο βιβλιοθήκης. Εδώ πρέπει να </a:t>
            </a:r>
            <a:r>
              <a:rPr lang="el-GR" sz="2800" dirty="0" smtClean="0"/>
              <a:t>περάσουμε τα </a:t>
            </a:r>
            <a:r>
              <a:rPr lang="en-US" sz="2800" b="1" dirty="0"/>
              <a:t>stepsPerRevolution </a:t>
            </a:r>
            <a:r>
              <a:rPr lang="el-GR" sz="2800" dirty="0" smtClean="0"/>
              <a:t>του </a:t>
            </a:r>
            <a:r>
              <a:rPr lang="el-GR" sz="2800" dirty="0"/>
              <a:t>κινητήρα και </a:t>
            </a:r>
            <a:r>
              <a:rPr lang="el-GR" sz="2800" dirty="0" smtClean="0"/>
              <a:t>τον αριθμό της </a:t>
            </a:r>
            <a:r>
              <a:rPr lang="el-GR" sz="2800" dirty="0"/>
              <a:t>θύρας στον οποίο είναι συνδεδεμένος ο </a:t>
            </a:r>
            <a:r>
              <a:rPr lang="el-GR" sz="2800" dirty="0" smtClean="0"/>
              <a:t>κινητήρας.</a:t>
            </a:r>
            <a:endParaRPr lang="el-GR" sz="2800" dirty="0"/>
          </a:p>
        </p:txBody>
      </p:sp>
    </p:spTree>
    <p:extLst>
      <p:ext uri="{BB962C8B-B14F-4D97-AF65-F5344CB8AC3E}">
        <p14:creationId xmlns:p14="http://schemas.microsoft.com/office/powerpoint/2010/main" val="330235950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12475" y="286603"/>
            <a:ext cx="10543206" cy="1450757"/>
          </a:xfrm>
        </p:spPr>
        <p:txBody>
          <a:bodyPr/>
          <a:lstStyle/>
          <a:p>
            <a:r>
              <a:rPr lang="el-GR" dirty="0"/>
              <a:t>Βασικές εντολές Για Stepper motor</a:t>
            </a:r>
          </a:p>
        </p:txBody>
      </p:sp>
      <p:sp>
        <p:nvSpPr>
          <p:cNvPr id="3" name="Θέση περιεχομένου 2"/>
          <p:cNvSpPr>
            <a:spLocks noGrp="1"/>
          </p:cNvSpPr>
          <p:nvPr>
            <p:ph idx="1"/>
          </p:nvPr>
        </p:nvSpPr>
        <p:spPr>
          <a:xfrm>
            <a:off x="612475" y="1737360"/>
            <a:ext cx="11421373" cy="4913606"/>
          </a:xfrm>
        </p:spPr>
        <p:txBody>
          <a:bodyPr>
            <a:normAutofit/>
          </a:bodyPr>
          <a:lstStyle/>
          <a:p>
            <a:pPr>
              <a:buFont typeface="Wingdings" panose="05000000000000000000" pitchFamily="2" charset="2"/>
              <a:buChar char="q"/>
            </a:pPr>
            <a:r>
              <a:rPr lang="en-US" sz="2800" b="1" dirty="0"/>
              <a:t>setSpeed(rpm</a:t>
            </a:r>
            <a:r>
              <a:rPr lang="en-US" sz="2800" b="1" dirty="0" smtClean="0"/>
              <a:t>)</a:t>
            </a:r>
            <a:endParaRPr lang="el-GR" sz="2800" b="1" dirty="0" smtClean="0"/>
          </a:p>
          <a:p>
            <a:r>
              <a:rPr lang="el-GR" sz="2800" dirty="0"/>
              <a:t>Η </a:t>
            </a:r>
            <a:r>
              <a:rPr lang="el-GR" sz="2800" dirty="0" smtClean="0"/>
              <a:t>συνάρτηση ρυθμίζει </a:t>
            </a:r>
            <a:r>
              <a:rPr lang="el-GR" sz="2800" dirty="0"/>
              <a:t>την ταχύτητα του κινητήρα, όπου rpm είναι πόσες στροφές ανά λεπτό </a:t>
            </a:r>
            <a:r>
              <a:rPr lang="el-GR" sz="2800" dirty="0" smtClean="0"/>
              <a:t>θέλουμε </a:t>
            </a:r>
            <a:r>
              <a:rPr lang="el-GR" sz="2800" dirty="0"/>
              <a:t>να περιστρέφεται το βήμα.</a:t>
            </a:r>
            <a:endParaRPr lang="el-GR" sz="2800" dirty="0" smtClean="0"/>
          </a:p>
          <a:p>
            <a:pPr>
              <a:buFont typeface="Wingdings" panose="05000000000000000000" pitchFamily="2" charset="2"/>
              <a:buChar char="q"/>
            </a:pPr>
            <a:r>
              <a:rPr lang="en-US" sz="2800" b="1" dirty="0" smtClean="0"/>
              <a:t>step</a:t>
            </a:r>
            <a:r>
              <a:rPr lang="en-US" sz="2800" b="1" dirty="0"/>
              <a:t>(#steps, direction, </a:t>
            </a:r>
            <a:r>
              <a:rPr lang="en-US" sz="2800" b="1" dirty="0" smtClean="0"/>
              <a:t>steptype)</a:t>
            </a:r>
            <a:endParaRPr lang="el-GR" sz="2800" b="1" dirty="0"/>
          </a:p>
          <a:p>
            <a:r>
              <a:rPr lang="el-GR" sz="2800" dirty="0"/>
              <a:t>Η συνάρτηση </a:t>
            </a:r>
            <a:r>
              <a:rPr lang="el-GR" sz="2800" dirty="0" smtClean="0"/>
              <a:t>καλείται </a:t>
            </a:r>
            <a:r>
              <a:rPr lang="el-GR" sz="2800" dirty="0"/>
              <a:t>κάθε φορά που </a:t>
            </a:r>
            <a:r>
              <a:rPr lang="el-GR" sz="2800" dirty="0" smtClean="0"/>
              <a:t>θέλουμε </a:t>
            </a:r>
            <a:r>
              <a:rPr lang="el-GR" sz="2800" dirty="0"/>
              <a:t>να κινηθεί ο κινητήρας. Τα </a:t>
            </a:r>
            <a:r>
              <a:rPr lang="en-US" sz="2800" b="1" dirty="0"/>
              <a:t>#</a:t>
            </a:r>
            <a:r>
              <a:rPr lang="en-US" sz="2800" b="1" dirty="0" smtClean="0"/>
              <a:t>steps</a:t>
            </a:r>
            <a:r>
              <a:rPr lang="el-GR" sz="2800" b="1" dirty="0" smtClean="0"/>
              <a:t> </a:t>
            </a:r>
            <a:r>
              <a:rPr lang="el-GR" sz="2800" dirty="0" smtClean="0"/>
              <a:t>είναι τα βήματα που θέλουμε να κάνει ο κινητήρας. Το </a:t>
            </a:r>
            <a:r>
              <a:rPr lang="en-US" sz="2800" b="1" dirty="0"/>
              <a:t>direction</a:t>
            </a:r>
            <a:r>
              <a:rPr lang="el-GR" sz="2800" dirty="0" smtClean="0"/>
              <a:t> είναι: </a:t>
            </a:r>
            <a:r>
              <a:rPr lang="el-GR" sz="2800" dirty="0"/>
              <a:t>είτε </a:t>
            </a:r>
            <a:r>
              <a:rPr lang="en-US" sz="2800" b="1" dirty="0"/>
              <a:t>FORWARD</a:t>
            </a:r>
            <a:r>
              <a:rPr lang="en-US" sz="2800" dirty="0"/>
              <a:t> </a:t>
            </a:r>
            <a:r>
              <a:rPr lang="el-GR" sz="2800" dirty="0" smtClean="0"/>
              <a:t>είτε</a:t>
            </a:r>
            <a:r>
              <a:rPr lang="en-US" sz="2800" dirty="0" smtClean="0"/>
              <a:t> </a:t>
            </a:r>
            <a:r>
              <a:rPr lang="en-US" sz="2800" b="1" dirty="0" smtClean="0"/>
              <a:t>BACKWARD</a:t>
            </a:r>
            <a:r>
              <a:rPr lang="el-GR" sz="2800" dirty="0" smtClean="0"/>
              <a:t>, </a:t>
            </a:r>
            <a:r>
              <a:rPr lang="el-GR" sz="2800" dirty="0"/>
              <a:t>και οι έγκυρες τιμές για το </a:t>
            </a:r>
            <a:r>
              <a:rPr lang="en-US" sz="2800" b="1" dirty="0"/>
              <a:t>steptype</a:t>
            </a:r>
            <a:r>
              <a:rPr lang="el-GR" sz="2800" dirty="0" smtClean="0"/>
              <a:t> </a:t>
            </a:r>
            <a:r>
              <a:rPr lang="el-GR" sz="2800" dirty="0"/>
              <a:t>είναι:</a:t>
            </a:r>
          </a:p>
          <a:p>
            <a:r>
              <a:rPr lang="en-US" sz="2800" b="1" dirty="0"/>
              <a:t>SINGLE</a:t>
            </a:r>
            <a:r>
              <a:rPr lang="el-GR" sz="2800" dirty="0" smtClean="0"/>
              <a:t> =&gt;  </a:t>
            </a:r>
            <a:r>
              <a:rPr lang="el-GR" sz="2800" dirty="0"/>
              <a:t>Ένα πηνίο ενεργοποιείται κάθε φορά.</a:t>
            </a:r>
          </a:p>
          <a:p>
            <a:r>
              <a:rPr lang="en-US" sz="2800" b="1" dirty="0" smtClean="0"/>
              <a:t>DOUBLE</a:t>
            </a:r>
            <a:r>
              <a:rPr lang="el-GR" sz="2800" dirty="0"/>
              <a:t> =&gt; </a:t>
            </a:r>
            <a:r>
              <a:rPr lang="el-GR" sz="2800" dirty="0" smtClean="0"/>
              <a:t>Δύο </a:t>
            </a:r>
            <a:r>
              <a:rPr lang="el-GR" sz="2800" dirty="0"/>
              <a:t>πηνία ενεργοποιούνται ταυτόχρονα για περισσότερη ροπή</a:t>
            </a:r>
            <a:r>
              <a:rPr lang="el-GR" sz="2800" dirty="0" smtClean="0"/>
              <a:t>.</a:t>
            </a:r>
            <a:endParaRPr lang="el-GR" sz="2800" dirty="0"/>
          </a:p>
        </p:txBody>
      </p:sp>
    </p:spTree>
    <p:extLst>
      <p:ext uri="{BB962C8B-B14F-4D97-AF65-F5344CB8AC3E}">
        <p14:creationId xmlns:p14="http://schemas.microsoft.com/office/powerpoint/2010/main" val="4057937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Servo motor(</a:t>
            </a:r>
            <a:r>
              <a:rPr lang="el-GR" dirty="0"/>
              <a:t>Σερβοκινητήρας</a:t>
            </a:r>
            <a:r>
              <a:rPr lang="en-US" dirty="0"/>
              <a:t>)</a:t>
            </a:r>
            <a:endParaRPr lang="el-GR" dirty="0"/>
          </a:p>
        </p:txBody>
      </p:sp>
      <p:sp>
        <p:nvSpPr>
          <p:cNvPr id="9" name="TextBox 8"/>
          <p:cNvSpPr txBox="1"/>
          <p:nvPr/>
        </p:nvSpPr>
        <p:spPr>
          <a:xfrm>
            <a:off x="1097280" y="2271760"/>
            <a:ext cx="5399026" cy="3539430"/>
          </a:xfrm>
          <a:prstGeom prst="rect">
            <a:avLst/>
          </a:prstGeom>
          <a:noFill/>
        </p:spPr>
        <p:txBody>
          <a:bodyPr wrap="square" rtlCol="0">
            <a:spAutoFit/>
          </a:bodyPr>
          <a:lstStyle/>
          <a:p>
            <a:r>
              <a:rPr lang="el-GR" sz="2800" dirty="0"/>
              <a:t>Ο πυκνωτής λειτουργεί ως δεξαμενή ηλεκτρικής ενέργειας, έτσι ώστε όταν ξεκινά ο κινητήρας</a:t>
            </a:r>
            <a:r>
              <a:rPr lang="el-GR" sz="2800" dirty="0" smtClean="0"/>
              <a:t>, αντλεί ισχύ από </a:t>
            </a:r>
            <a:r>
              <a:rPr lang="el-GR" sz="2800" dirty="0"/>
              <a:t>τον πυκνωτή καθώς και </a:t>
            </a:r>
            <a:r>
              <a:rPr lang="el-GR" sz="2800" dirty="0" smtClean="0"/>
              <a:t>από το Arduino.</a:t>
            </a:r>
          </a:p>
          <a:p>
            <a:r>
              <a:rPr lang="el-GR" sz="2800" dirty="0" smtClean="0"/>
              <a:t>Έτσι, η τάση στα άκρα του σέρβο σταθεροποιείται και επιτυγχάνεται η ομαλή λειτουργία του.</a:t>
            </a:r>
            <a:endParaRPr lang="el-GR" sz="2800" dirty="0"/>
          </a:p>
        </p:txBody>
      </p:sp>
      <p:pic>
        <p:nvPicPr>
          <p:cNvPr id="10" name="Εικόνα 9"/>
          <p:cNvPicPr>
            <a:picLocks noChangeAspect="1"/>
          </p:cNvPicPr>
          <p:nvPr/>
        </p:nvPicPr>
        <p:blipFill>
          <a:blip r:embed="rId2"/>
          <a:stretch>
            <a:fillRect/>
          </a:stretch>
        </p:blipFill>
        <p:spPr>
          <a:xfrm>
            <a:off x="6496306" y="1932317"/>
            <a:ext cx="4659374" cy="4218317"/>
          </a:xfrm>
          <a:prstGeom prst="rect">
            <a:avLst/>
          </a:prstGeom>
        </p:spPr>
      </p:pic>
    </p:spTree>
    <p:extLst>
      <p:ext uri="{BB962C8B-B14F-4D97-AF65-F5344CB8AC3E}">
        <p14:creationId xmlns:p14="http://schemas.microsoft.com/office/powerpoint/2010/main" val="37909447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190445" y="286603"/>
            <a:ext cx="9965235" cy="1450757"/>
          </a:xfrm>
        </p:spPr>
        <p:txBody>
          <a:bodyPr/>
          <a:lstStyle/>
          <a:p>
            <a:r>
              <a:rPr lang="el-GR" dirty="0"/>
              <a:t>Βασικές εντολές Για Stepper motor</a:t>
            </a:r>
          </a:p>
        </p:txBody>
      </p:sp>
      <p:sp>
        <p:nvSpPr>
          <p:cNvPr id="3" name="Θέση περιεχομένου 2"/>
          <p:cNvSpPr>
            <a:spLocks noGrp="1"/>
          </p:cNvSpPr>
          <p:nvPr>
            <p:ph idx="1"/>
          </p:nvPr>
        </p:nvSpPr>
        <p:spPr>
          <a:xfrm>
            <a:off x="1190445" y="1837107"/>
            <a:ext cx="9609827" cy="3252478"/>
          </a:xfrm>
        </p:spPr>
        <p:txBody>
          <a:bodyPr/>
          <a:lstStyle/>
          <a:p>
            <a:r>
              <a:rPr lang="el-GR" sz="2800" b="1" dirty="0"/>
              <a:t>INTERLEAVE</a:t>
            </a:r>
            <a:r>
              <a:rPr lang="el-GR" sz="2800" dirty="0"/>
              <a:t> =&gt; </a:t>
            </a:r>
            <a:r>
              <a:rPr lang="el-GR" sz="2800" dirty="0" smtClean="0"/>
              <a:t>Δημιουργεί </a:t>
            </a:r>
            <a:r>
              <a:rPr lang="el-GR" sz="2800" dirty="0"/>
              <a:t>ένα μισό </a:t>
            </a:r>
            <a:r>
              <a:rPr lang="el-GR" sz="2800" dirty="0" smtClean="0"/>
              <a:t>βήμα. </a:t>
            </a:r>
            <a:r>
              <a:rPr lang="el-GR" sz="2800" dirty="0"/>
              <a:t>Αυτό μπορεί να οδηγήσει σε ομαλότερη λειτουργία, αλλά λόγω του επιπλέον μισού βήματος, η ταχύτητα μειώνεται επίσης στο μισό.</a:t>
            </a:r>
          </a:p>
          <a:p>
            <a:r>
              <a:rPr lang="el-GR" sz="2800" b="1" dirty="0"/>
              <a:t>MICROSTEP</a:t>
            </a:r>
            <a:r>
              <a:rPr lang="el-GR" sz="2800" dirty="0"/>
              <a:t> =&gt; Τα γειτονικά πηνία ανεβοκατεβαίνουν για να δημιουργήσουν έναν αριθμό «</a:t>
            </a:r>
            <a:r>
              <a:rPr lang="el-GR" sz="2800" dirty="0" err="1"/>
              <a:t>μικρο</a:t>
            </a:r>
            <a:r>
              <a:rPr lang="el-GR" sz="2800" dirty="0"/>
              <a:t>-βημάτων» μεταξύ κάθε πλήρους </a:t>
            </a:r>
            <a:r>
              <a:rPr lang="el-GR" sz="2800" dirty="0" smtClean="0"/>
              <a:t>βήματος. </a:t>
            </a:r>
            <a:r>
              <a:rPr lang="el-GR" sz="2800" dirty="0"/>
              <a:t>Αυτό έχει ως αποτέλεσμα καλύτερη ανάλυση και ομαλότερη περιστροφή, αλλά με απώλεια ροπής</a:t>
            </a:r>
            <a:r>
              <a:rPr lang="el-GR" sz="2800" dirty="0" smtClean="0"/>
              <a:t>.</a:t>
            </a:r>
          </a:p>
          <a:p>
            <a:endParaRPr lang="el-GR" dirty="0"/>
          </a:p>
        </p:txBody>
      </p:sp>
    </p:spTree>
    <p:extLst>
      <p:ext uri="{BB962C8B-B14F-4D97-AF65-F5344CB8AC3E}">
        <p14:creationId xmlns:p14="http://schemas.microsoft.com/office/powerpoint/2010/main" val="32046217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r>
              <a:rPr lang="en-US" dirty="0" smtClean="0"/>
              <a:t> </a:t>
            </a:r>
            <a:r>
              <a:rPr lang="el-GR" dirty="0" smtClean="0"/>
              <a:t>Για</a:t>
            </a:r>
            <a:r>
              <a:rPr lang="en-US" dirty="0" smtClean="0"/>
              <a:t> Stepper motor</a:t>
            </a:r>
            <a:endParaRPr lang="el-GR" dirty="0"/>
          </a:p>
        </p:txBody>
      </p:sp>
      <p:sp>
        <p:nvSpPr>
          <p:cNvPr id="3" name="Θέση περιεχομένου 2"/>
          <p:cNvSpPr>
            <a:spLocks noGrp="1"/>
          </p:cNvSpPr>
          <p:nvPr>
            <p:ph idx="1"/>
          </p:nvPr>
        </p:nvSpPr>
        <p:spPr/>
        <p:txBody>
          <a:bodyPr>
            <a:normAutofit/>
          </a:bodyPr>
          <a:lstStyle/>
          <a:p>
            <a:r>
              <a:rPr lang="el-GR" sz="2800" dirty="0" smtClean="0"/>
              <a:t>Ο κώδικας είναι ο ίδιος και για τα δύο είδη κινητήρων εκτός από την παράμετρο </a:t>
            </a:r>
            <a:r>
              <a:rPr lang="en-US" sz="2800" b="1" dirty="0" smtClean="0"/>
              <a:t>stepsPerRevolution</a:t>
            </a:r>
            <a:r>
              <a:rPr lang="el-GR" sz="2800" dirty="0" smtClean="0"/>
              <a:t>.</a:t>
            </a:r>
          </a:p>
          <a:p>
            <a:r>
              <a:rPr lang="el-GR" sz="2800" dirty="0" smtClean="0"/>
              <a:t>Πρέπει να αλλάξουμε αυτήν την παράμετρο σύμφωνα με τις προδιαγραφές του κινητήρα μας. Για παράδειγμα, για το NEMA 17 το ρυθμίζουμε σε 200 και για το 28BYJ-48 σε 48.</a:t>
            </a:r>
            <a:endParaRPr lang="el-GR" sz="2800" dirty="0"/>
          </a:p>
        </p:txBody>
      </p:sp>
    </p:spTree>
    <p:extLst>
      <p:ext uri="{BB962C8B-B14F-4D97-AF65-F5344CB8AC3E}">
        <p14:creationId xmlns:p14="http://schemas.microsoft.com/office/powerpoint/2010/main" val="9562783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8</a:t>
            </a:r>
            <a:endParaRPr lang="el-GR" dirty="0"/>
          </a:p>
        </p:txBody>
      </p:sp>
      <p:sp>
        <p:nvSpPr>
          <p:cNvPr id="3" name="Θέση περιεχομένου 2"/>
          <p:cNvSpPr>
            <a:spLocks noGrp="1"/>
          </p:cNvSpPr>
          <p:nvPr>
            <p:ph idx="1"/>
          </p:nvPr>
        </p:nvSpPr>
        <p:spPr>
          <a:xfrm>
            <a:off x="1097279" y="1845734"/>
            <a:ext cx="10893437" cy="4468802"/>
          </a:xfrm>
        </p:spPr>
        <p:txBody>
          <a:bodyPr>
            <a:normAutofit/>
          </a:bodyPr>
          <a:lstStyle/>
          <a:p>
            <a:r>
              <a:rPr lang="el-GR" sz="2800" dirty="0" smtClean="0"/>
              <a:t>Ο κινητήρας να επιταχύνει σταδιακά μέχρι τη μέγιστη ταχύτητα και στη συνέχεια να επιβραδύνει μέχρι να σταματήσει να κινείται.</a:t>
            </a:r>
          </a:p>
          <a:p>
            <a:r>
              <a:rPr lang="el-GR" sz="2800" dirty="0" smtClean="0"/>
              <a:t>Έπειτα, να αλλάζει κατεύθυνση περιστροφής, </a:t>
            </a:r>
            <a:r>
              <a:rPr lang="el-GR" sz="2800" dirty="0"/>
              <a:t>να επιταχύνει σταδιακά μέχρι τη μέγιστη ταχύτητα </a:t>
            </a:r>
            <a:r>
              <a:rPr lang="el-GR" sz="2800" dirty="0" smtClean="0"/>
              <a:t>και να </a:t>
            </a:r>
            <a:r>
              <a:rPr lang="el-GR" sz="2800" dirty="0"/>
              <a:t>επιβραδύνει μέχρι να σταματήσει να </a:t>
            </a:r>
            <a:r>
              <a:rPr lang="el-GR" sz="2800" dirty="0" smtClean="0"/>
              <a:t>κινείται.</a:t>
            </a:r>
          </a:p>
          <a:p>
            <a:r>
              <a:rPr lang="el-GR" sz="2800" b="1" dirty="0" smtClean="0"/>
              <a:t>Πρέπει να θυμηθούμε </a:t>
            </a:r>
            <a:r>
              <a:rPr lang="el-GR" sz="2800" b="1" dirty="0"/>
              <a:t>να </a:t>
            </a:r>
            <a:r>
              <a:rPr lang="el-GR" sz="2800" b="1" dirty="0" smtClean="0"/>
              <a:t>αφαιρέσουμε </a:t>
            </a:r>
            <a:r>
              <a:rPr lang="el-GR" sz="2800" b="1" dirty="0"/>
              <a:t>το βραχυκυκλωτήρα PWR.</a:t>
            </a:r>
          </a:p>
          <a:p>
            <a:r>
              <a:rPr lang="el-GR" sz="2800" dirty="0" smtClean="0"/>
              <a:t>Υλικά:</a:t>
            </a:r>
          </a:p>
          <a:p>
            <a:pPr>
              <a:buFont typeface="Wingdings" panose="05000000000000000000" pitchFamily="2" charset="2"/>
              <a:buChar char="Ø"/>
            </a:pPr>
            <a:r>
              <a:rPr lang="en-US" sz="2800" dirty="0"/>
              <a:t>L293D Motor Driver </a:t>
            </a:r>
            <a:r>
              <a:rPr lang="en-US" sz="2800" dirty="0" smtClean="0"/>
              <a:t>Shield</a:t>
            </a:r>
            <a:endParaRPr lang="el-GR" sz="2800" dirty="0" smtClean="0"/>
          </a:p>
          <a:p>
            <a:pPr>
              <a:buFont typeface="Wingdings" panose="05000000000000000000" pitchFamily="2" charset="2"/>
              <a:buChar char="Ø"/>
            </a:pPr>
            <a:r>
              <a:rPr lang="en-US" sz="2800" dirty="0" smtClean="0"/>
              <a:t>Dc motor</a:t>
            </a:r>
            <a:endParaRPr lang="el-GR" sz="2800" dirty="0"/>
          </a:p>
        </p:txBody>
      </p:sp>
    </p:spTree>
    <p:extLst>
      <p:ext uri="{BB962C8B-B14F-4D97-AF65-F5344CB8AC3E}">
        <p14:creationId xmlns:p14="http://schemas.microsoft.com/office/powerpoint/2010/main" val="14509132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8</a:t>
            </a:r>
          </a:p>
        </p:txBody>
      </p:sp>
      <p:pic>
        <p:nvPicPr>
          <p:cNvPr id="4" name="Θέση περιεχομένου 3"/>
          <p:cNvPicPr>
            <a:picLocks noGrp="1" noChangeAspect="1"/>
          </p:cNvPicPr>
          <p:nvPr>
            <p:ph idx="1"/>
          </p:nvPr>
        </p:nvPicPr>
        <p:blipFill>
          <a:blip r:embed="rId2"/>
          <a:stretch>
            <a:fillRect/>
          </a:stretch>
        </p:blipFill>
        <p:spPr>
          <a:xfrm>
            <a:off x="1175176" y="1800810"/>
            <a:ext cx="9902607" cy="4410209"/>
          </a:xfrm>
          <a:prstGeom prst="rect">
            <a:avLst/>
          </a:prstGeom>
        </p:spPr>
      </p:pic>
      <p:pic>
        <p:nvPicPr>
          <p:cNvPr id="5" name="Εικόνα 4"/>
          <p:cNvPicPr>
            <a:picLocks noChangeAspect="1"/>
          </p:cNvPicPr>
          <p:nvPr/>
        </p:nvPicPr>
        <p:blipFill>
          <a:blip r:embed="rId3"/>
          <a:stretch>
            <a:fillRect/>
          </a:stretch>
        </p:blipFill>
        <p:spPr>
          <a:xfrm>
            <a:off x="1097280" y="3428729"/>
            <a:ext cx="2514600" cy="828675"/>
          </a:xfrm>
          <a:prstGeom prst="rect">
            <a:avLst/>
          </a:prstGeom>
        </p:spPr>
      </p:pic>
      <p:sp>
        <p:nvSpPr>
          <p:cNvPr id="6" name="Ορθογώνιο 5"/>
          <p:cNvSpPr/>
          <p:nvPr/>
        </p:nvSpPr>
        <p:spPr>
          <a:xfrm>
            <a:off x="6280030" y="5287992"/>
            <a:ext cx="3890513" cy="5865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2100964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8</a:t>
            </a:r>
          </a:p>
        </p:txBody>
      </p:sp>
      <p:sp>
        <p:nvSpPr>
          <p:cNvPr id="3" name="Θέση περιεχομένου 2"/>
          <p:cNvSpPr>
            <a:spLocks noGrp="1"/>
          </p:cNvSpPr>
          <p:nvPr>
            <p:ph idx="1"/>
          </p:nvPr>
        </p:nvSpPr>
        <p:spPr>
          <a:xfrm>
            <a:off x="1097280" y="1845733"/>
            <a:ext cx="10058400" cy="4417043"/>
          </a:xfrm>
        </p:spPr>
        <p:txBody>
          <a:bodyPr numCol="2">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AFMotor.h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AF_DCMotor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Set initial speed of the motor </a:t>
            </a:r>
            <a:r>
              <a:rPr lang="en-US" dirty="0" smtClean="0">
                <a:solidFill>
                  <a:srgbClr val="008000"/>
                </a:solidFill>
                <a:latin typeface="Courier New" panose="02070309020205020404" pitchFamily="49" charset="0"/>
              </a:rPr>
              <a:t>//&amp; </a:t>
            </a:r>
            <a:r>
              <a:rPr lang="en-US" dirty="0">
                <a:solidFill>
                  <a:srgbClr val="008000"/>
                </a:solidFill>
                <a:latin typeface="Courier New" panose="02070309020205020404" pitchFamily="49" charset="0"/>
              </a:rPr>
              <a:t>stop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motor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motor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RELEASE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uint8_t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on motor </a:t>
            </a:r>
            <a:r>
              <a:rPr lang="en-US" dirty="0" err="1">
                <a:solidFill>
                  <a:srgbClr val="000000"/>
                </a:solidFill>
                <a:latin typeface="Courier New" panose="02070309020205020404" pitchFamily="49" charset="0"/>
              </a:rPr>
              <a:t>motor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run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Accelerate from zero to </a:t>
            </a:r>
            <a:r>
              <a:rPr lang="en-US" dirty="0" smtClean="0">
                <a:solidFill>
                  <a:srgbClr val="008000"/>
                </a:solidFill>
                <a:latin typeface="Courier New" panose="02070309020205020404" pitchFamily="49" charset="0"/>
              </a:rPr>
              <a:t>//maximum </a:t>
            </a:r>
            <a:r>
              <a:rPr lang="en-US" dirty="0">
                <a:solidFill>
                  <a:srgbClr val="008000"/>
                </a:solidFill>
                <a:latin typeface="Courier New" panose="02070309020205020404" pitchFamily="49" charset="0"/>
              </a:rPr>
              <a:t>speed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motor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Decelerate from maximum speed </a:t>
            </a:r>
            <a:r>
              <a:rPr lang="en-US" dirty="0" smtClean="0">
                <a:solidFill>
                  <a:srgbClr val="008000"/>
                </a:solidFill>
                <a:latin typeface="Courier New" panose="02070309020205020404" pitchFamily="49" charset="0"/>
              </a:rPr>
              <a:t>//to </a:t>
            </a:r>
            <a:r>
              <a:rPr lang="en-US" dirty="0">
                <a:solidFill>
                  <a:srgbClr val="008000"/>
                </a:solidFill>
                <a:latin typeface="Courier New" panose="02070309020205020404" pitchFamily="49" charset="0"/>
              </a:rPr>
              <a:t>zero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motor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30258323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8</a:t>
            </a:r>
          </a:p>
        </p:txBody>
      </p:sp>
      <p:sp>
        <p:nvSpPr>
          <p:cNvPr id="3" name="Θέση περιεχομένου 2"/>
          <p:cNvSpPr>
            <a:spLocks noGrp="1"/>
          </p:cNvSpPr>
          <p:nvPr>
            <p:ph idx="1"/>
          </p:nvPr>
        </p:nvSpPr>
        <p:spPr/>
        <p:txBody>
          <a:bodyPr numCol="2"/>
          <a:lstStyle/>
          <a:p>
            <a:pPr marL="0" indent="0">
              <a:buNone/>
            </a:pPr>
            <a:r>
              <a:rPr lang="en-US" dirty="0">
                <a:solidFill>
                  <a:srgbClr val="008000"/>
                </a:solidFill>
                <a:latin typeface="Courier New" panose="02070309020205020404" pitchFamily="49" charset="0"/>
              </a:rPr>
              <a:t>// Now change motor direction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motor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Accelerate from zero to </a:t>
            </a:r>
            <a:r>
              <a:rPr lang="en-US" dirty="0" smtClean="0">
                <a:solidFill>
                  <a:srgbClr val="008000"/>
                </a:solidFill>
                <a:latin typeface="Courier New" panose="02070309020205020404" pitchFamily="49" charset="0"/>
              </a:rPr>
              <a:t>//maximum </a:t>
            </a:r>
            <a:r>
              <a:rPr lang="en-US" dirty="0">
                <a:solidFill>
                  <a:srgbClr val="008000"/>
                </a:solidFill>
                <a:latin typeface="Courier New" panose="02070309020205020404" pitchFamily="49" charset="0"/>
              </a:rPr>
              <a:t>speed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motor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Decelerate from maximum speed </a:t>
            </a:r>
            <a:r>
              <a:rPr lang="en-US" dirty="0" smtClean="0">
                <a:solidFill>
                  <a:srgbClr val="008000"/>
                </a:solidFill>
                <a:latin typeface="Courier New" panose="02070309020205020404" pitchFamily="49" charset="0"/>
              </a:rPr>
              <a:t>//to </a:t>
            </a:r>
            <a:r>
              <a:rPr lang="en-US" dirty="0">
                <a:solidFill>
                  <a:srgbClr val="008000"/>
                </a:solidFill>
                <a:latin typeface="Courier New" panose="02070309020205020404" pitchFamily="49" charset="0"/>
              </a:rPr>
              <a:t>zero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motor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setSpeed</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Now turn </a:t>
            </a:r>
            <a:r>
              <a:rPr lang="en-US" dirty="0" smtClean="0">
                <a:solidFill>
                  <a:srgbClr val="008000"/>
                </a:solidFill>
                <a:latin typeface="Courier New" panose="02070309020205020404" pitchFamily="49" charset="0"/>
              </a:rPr>
              <a:t>off motor </a:t>
            </a:r>
          </a:p>
          <a:p>
            <a:pPr marL="0" indent="0">
              <a:buNone/>
            </a:pPr>
            <a:r>
              <a:rPr lang="en-US" dirty="0" err="1" smtClean="0">
                <a:solidFill>
                  <a:srgbClr val="000000"/>
                </a:solidFill>
                <a:latin typeface="Courier New" panose="02070309020205020404" pitchFamily="49" charset="0"/>
              </a:rPr>
              <a:t>motor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run</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RELEASE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160612281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l-GR" dirty="0" smtClean="0"/>
              <a:t>9</a:t>
            </a:r>
            <a:endParaRPr lang="el-GR" dirty="0"/>
          </a:p>
        </p:txBody>
      </p:sp>
      <p:sp>
        <p:nvSpPr>
          <p:cNvPr id="3" name="Θέση περιεχομένου 2"/>
          <p:cNvSpPr>
            <a:spLocks noGrp="1"/>
          </p:cNvSpPr>
          <p:nvPr>
            <p:ph idx="1"/>
          </p:nvPr>
        </p:nvSpPr>
        <p:spPr>
          <a:xfrm>
            <a:off x="1097280" y="1737360"/>
            <a:ext cx="10841678" cy="4680693"/>
          </a:xfrm>
        </p:spPr>
        <p:txBody>
          <a:bodyPr>
            <a:normAutofit/>
          </a:bodyPr>
          <a:lstStyle/>
          <a:p>
            <a:r>
              <a:rPr lang="en-US" sz="2800" dirty="0" smtClean="0"/>
              <a:t>To</a:t>
            </a:r>
            <a:r>
              <a:rPr lang="el-GR" sz="2800" dirty="0" smtClean="0"/>
              <a:t> βηματικό μοτέρ να κινείται προς τη μία και μετά προς την άλλη κατεύθυνση για τις 4 λειτουργίες </a:t>
            </a:r>
            <a:r>
              <a:rPr lang="en-US" sz="2800" b="1" dirty="0" smtClean="0"/>
              <a:t>steptype</a:t>
            </a:r>
            <a:r>
              <a:rPr lang="el-GR" sz="2800" dirty="0" smtClean="0"/>
              <a:t>.</a:t>
            </a:r>
          </a:p>
          <a:p>
            <a:r>
              <a:rPr lang="el-GR" sz="2800" dirty="0" smtClean="0"/>
              <a:t>Να τυπώνεται στο </a:t>
            </a:r>
            <a:r>
              <a:rPr lang="en-US" sz="2800" dirty="0" smtClean="0"/>
              <a:t>serial monitor </a:t>
            </a:r>
            <a:r>
              <a:rPr lang="el-GR" sz="2800" dirty="0" smtClean="0"/>
              <a:t>η λειτουργία στην οποία βρίσκεται ο κινητήρας.</a:t>
            </a:r>
          </a:p>
          <a:p>
            <a:endParaRPr lang="el-GR" sz="2800" dirty="0"/>
          </a:p>
          <a:p>
            <a:r>
              <a:rPr lang="el-GR" sz="2800" b="1" dirty="0"/>
              <a:t>Πρέπει να θυμηθούμε να αφαιρέσουμε το βραχυκυκλωτήρα PWR.</a:t>
            </a:r>
          </a:p>
          <a:p>
            <a:r>
              <a:rPr lang="el-GR" sz="2800" dirty="0"/>
              <a:t>Υλικά:</a:t>
            </a:r>
          </a:p>
          <a:p>
            <a:pPr>
              <a:buFont typeface="Wingdings" panose="05000000000000000000" pitchFamily="2" charset="2"/>
              <a:buChar char="Ø"/>
            </a:pPr>
            <a:r>
              <a:rPr lang="en-US" sz="2800" dirty="0"/>
              <a:t>L293D Motor Driver Shield</a:t>
            </a:r>
            <a:endParaRPr lang="el-GR" sz="2800" dirty="0"/>
          </a:p>
          <a:p>
            <a:pPr>
              <a:buFont typeface="Wingdings" panose="05000000000000000000" pitchFamily="2" charset="2"/>
              <a:buChar char="Ø"/>
            </a:pPr>
            <a:r>
              <a:rPr lang="en-US" sz="2800" smtClean="0"/>
              <a:t>Stepper motor</a:t>
            </a:r>
            <a:endParaRPr lang="el-GR" sz="2800" dirty="0"/>
          </a:p>
          <a:p>
            <a:endParaRPr lang="el-GR" sz="2800" dirty="0"/>
          </a:p>
        </p:txBody>
      </p:sp>
    </p:spTree>
    <p:extLst>
      <p:ext uri="{BB962C8B-B14F-4D97-AF65-F5344CB8AC3E}">
        <p14:creationId xmlns:p14="http://schemas.microsoft.com/office/powerpoint/2010/main" val="10890555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9</a:t>
            </a:r>
          </a:p>
        </p:txBody>
      </p:sp>
      <p:pic>
        <p:nvPicPr>
          <p:cNvPr id="4" name="Θέση περιεχομένου 3"/>
          <p:cNvPicPr>
            <a:picLocks noGrp="1" noChangeAspect="1"/>
          </p:cNvPicPr>
          <p:nvPr>
            <p:ph idx="1"/>
          </p:nvPr>
        </p:nvPicPr>
        <p:blipFill>
          <a:blip r:embed="rId2"/>
          <a:stretch>
            <a:fillRect/>
          </a:stretch>
        </p:blipFill>
        <p:spPr>
          <a:xfrm>
            <a:off x="1698385" y="1814997"/>
            <a:ext cx="9770892" cy="4479715"/>
          </a:xfrm>
          <a:prstGeom prst="rect">
            <a:avLst/>
          </a:prstGeom>
        </p:spPr>
      </p:pic>
      <p:pic>
        <p:nvPicPr>
          <p:cNvPr id="5" name="Εικόνα 4"/>
          <p:cNvPicPr>
            <a:picLocks noChangeAspect="1"/>
          </p:cNvPicPr>
          <p:nvPr/>
        </p:nvPicPr>
        <p:blipFill>
          <a:blip r:embed="rId3"/>
          <a:stretch>
            <a:fillRect/>
          </a:stretch>
        </p:blipFill>
        <p:spPr>
          <a:xfrm>
            <a:off x="1603795" y="3485242"/>
            <a:ext cx="2514600" cy="828675"/>
          </a:xfrm>
          <a:prstGeom prst="rect">
            <a:avLst/>
          </a:prstGeom>
        </p:spPr>
      </p:pic>
      <p:sp>
        <p:nvSpPr>
          <p:cNvPr id="6" name="Ορθογώνιο 5"/>
          <p:cNvSpPr/>
          <p:nvPr/>
        </p:nvSpPr>
        <p:spPr>
          <a:xfrm>
            <a:off x="6323162" y="5262113"/>
            <a:ext cx="3890513" cy="5865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7" name="Ευθεία γραμμή σύνδεσης 6"/>
          <p:cNvCxnSpPr/>
          <p:nvPr/>
        </p:nvCxnSpPr>
        <p:spPr>
          <a:xfrm flipH="1" flipV="1">
            <a:off x="8246856" y="2626634"/>
            <a:ext cx="327801" cy="2223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Ευθεία γραμμή σύνδεσης 9"/>
          <p:cNvCxnSpPr/>
          <p:nvPr/>
        </p:nvCxnSpPr>
        <p:spPr>
          <a:xfrm>
            <a:off x="8255481" y="2601847"/>
            <a:ext cx="0" cy="9145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Ευθεία γραμμή σύνδεσης 13"/>
          <p:cNvCxnSpPr/>
          <p:nvPr/>
        </p:nvCxnSpPr>
        <p:spPr>
          <a:xfrm flipH="1">
            <a:off x="8177842" y="3485242"/>
            <a:ext cx="86265" cy="820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4428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112807" y="295230"/>
            <a:ext cx="10560457" cy="1450757"/>
          </a:xfrm>
        </p:spPr>
        <p:txBody>
          <a:bodyPr/>
          <a:lstStyle/>
          <a:p>
            <a:r>
              <a:rPr lang="en-US" dirty="0"/>
              <a:t>Project</a:t>
            </a:r>
            <a:r>
              <a:rPr lang="el-GR" dirty="0"/>
              <a:t> 9</a:t>
            </a:r>
          </a:p>
        </p:txBody>
      </p:sp>
      <p:sp>
        <p:nvSpPr>
          <p:cNvPr id="3" name="Θέση περιεχομένου 2"/>
          <p:cNvSpPr>
            <a:spLocks noGrp="1"/>
          </p:cNvSpPr>
          <p:nvPr>
            <p:ph idx="1"/>
          </p:nvPr>
        </p:nvSpPr>
        <p:spPr>
          <a:xfrm>
            <a:off x="1112808" y="1845733"/>
            <a:ext cx="10110158" cy="4460175"/>
          </a:xfrm>
        </p:spPr>
        <p:txBody>
          <a:bodyPr numCol="1">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AFMotor.h</a:t>
            </a:r>
            <a:r>
              <a:rPr lang="en-US" dirty="0" smtClean="0">
                <a:solidFill>
                  <a:srgbClr val="804000"/>
                </a:solidFill>
                <a:latin typeface="Courier New" panose="02070309020205020404" pitchFamily="49" charset="0"/>
              </a:rPr>
              <a:t>&gt;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Number of steps per </a:t>
            </a:r>
            <a:r>
              <a:rPr lang="en-US" dirty="0" smtClean="0">
                <a:solidFill>
                  <a:srgbClr val="008000"/>
                </a:solidFill>
                <a:latin typeface="Courier New" panose="02070309020205020404" pitchFamily="49" charset="0"/>
              </a:rPr>
              <a:t>output rotation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Change this as per your motor's </a:t>
            </a:r>
            <a:r>
              <a:rPr lang="en-US" dirty="0" smtClean="0">
                <a:solidFill>
                  <a:srgbClr val="008000"/>
                </a:solidFill>
                <a:latin typeface="Courier New" panose="02070309020205020404" pitchFamily="49" charset="0"/>
              </a:rPr>
              <a:t>specification </a:t>
            </a: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stepsPerRevolution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connect </a:t>
            </a:r>
            <a:r>
              <a:rPr lang="en-US" dirty="0">
                <a:solidFill>
                  <a:srgbClr val="008000"/>
                </a:solidFill>
                <a:latin typeface="Courier New" panose="02070309020205020404" pitchFamily="49" charset="0"/>
              </a:rPr>
              <a:t>motor to port #</a:t>
            </a:r>
            <a:r>
              <a:rPr lang="en-US" dirty="0" smtClean="0">
                <a:solidFill>
                  <a:srgbClr val="008000"/>
                </a:solidFill>
                <a:latin typeface="Courier New" panose="02070309020205020404" pitchFamily="49" charset="0"/>
              </a:rPr>
              <a:t>2(M3, M4</a:t>
            </a:r>
            <a:r>
              <a:rPr lang="en-US" dirty="0">
                <a:solidFill>
                  <a:srgbClr val="008000"/>
                </a:solidFill>
                <a:latin typeface="Courier New" panose="02070309020205020404" pitchFamily="49" charset="0"/>
              </a:rPr>
              <a:t>)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AF_Stepper</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motor</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stepsPerRevolution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9600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"Stepper test!"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motor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500 rpm </a:t>
            </a:r>
            <a:endParaRPr lang="en-US" dirty="0" smtClean="0">
              <a:solidFill>
                <a:srgbClr val="008000"/>
              </a:solidFill>
              <a:latin typeface="Courier New" panose="02070309020205020404" pitchFamily="49" charset="0"/>
            </a:endParaRPr>
          </a:p>
        </p:txBody>
      </p:sp>
    </p:spTree>
    <p:extLst>
      <p:ext uri="{BB962C8B-B14F-4D97-AF65-F5344CB8AC3E}">
        <p14:creationId xmlns:p14="http://schemas.microsoft.com/office/powerpoint/2010/main" val="25824576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9</a:t>
            </a:r>
          </a:p>
        </p:txBody>
      </p:sp>
      <p:sp>
        <p:nvSpPr>
          <p:cNvPr id="3" name="Θέση περιεχομένου 2"/>
          <p:cNvSpPr>
            <a:spLocks noGrp="1"/>
          </p:cNvSpPr>
          <p:nvPr>
            <p:ph idx="1"/>
          </p:nvPr>
        </p:nvSpPr>
        <p:spPr>
          <a:xfrm>
            <a:off x="1097280" y="1845734"/>
            <a:ext cx="10058400" cy="4684462"/>
          </a:xfrm>
        </p:spPr>
        <p:txBody>
          <a:bodyPr>
            <a:normAutofit/>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"Single coil steps"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err="1">
                <a:solidFill>
                  <a:srgbClr val="000000"/>
                </a:solidFill>
                <a:latin typeface="Courier New" panose="02070309020205020404" pitchFamily="49" charset="0"/>
              </a:rPr>
              <a:t>motor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step</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SINGLE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motor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SINGLE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"Double coil steps"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err="1">
                <a:solidFill>
                  <a:srgbClr val="000000"/>
                </a:solidFill>
                <a:latin typeface="Courier New" panose="02070309020205020404" pitchFamily="49" charset="0"/>
              </a:rPr>
              <a:t>motor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step</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DOUBLE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motor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DOUBLE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Serial</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"Interleave coil steps"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motor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INTERLEAVE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motor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INTERLEAVE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3424861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 1</a:t>
            </a:r>
            <a:endParaRPr lang="el-GR" dirty="0"/>
          </a:p>
        </p:txBody>
      </p:sp>
      <p:sp>
        <p:nvSpPr>
          <p:cNvPr id="3" name="Θέση περιεχομένου 2"/>
          <p:cNvSpPr>
            <a:spLocks noGrp="1"/>
          </p:cNvSpPr>
          <p:nvPr>
            <p:ph idx="1"/>
          </p:nvPr>
        </p:nvSpPr>
        <p:spPr/>
        <p:txBody>
          <a:bodyPr>
            <a:normAutofit/>
          </a:bodyPr>
          <a:lstStyle/>
          <a:p>
            <a:r>
              <a:rPr lang="el-GR" sz="2800" dirty="0" smtClean="0"/>
              <a:t>Να ελέγχουμε το σέρβο με ένα ποτενσιόμετρο.</a:t>
            </a:r>
          </a:p>
          <a:p>
            <a:endParaRPr lang="el-GR" sz="2800" dirty="0"/>
          </a:p>
          <a:p>
            <a:r>
              <a:rPr lang="el-GR" sz="2800" dirty="0" smtClean="0"/>
              <a:t>Υλικά:</a:t>
            </a:r>
          </a:p>
          <a:p>
            <a:pPr>
              <a:buFont typeface="Wingdings" panose="05000000000000000000" pitchFamily="2" charset="2"/>
              <a:buChar char="Ø"/>
            </a:pPr>
            <a:r>
              <a:rPr lang="en-US" sz="2800" dirty="0" smtClean="0"/>
              <a:t>Servo motor</a:t>
            </a:r>
          </a:p>
          <a:p>
            <a:pPr>
              <a:buFont typeface="Wingdings" panose="05000000000000000000" pitchFamily="2" charset="2"/>
              <a:buChar char="Ø"/>
            </a:pPr>
            <a:r>
              <a:rPr lang="el-GR" sz="2800" dirty="0" smtClean="0"/>
              <a:t>Ποτενσιόμετρο</a:t>
            </a:r>
          </a:p>
          <a:p>
            <a:pPr>
              <a:buFont typeface="Wingdings" panose="05000000000000000000" pitchFamily="2" charset="2"/>
              <a:buChar char="Ø"/>
            </a:pPr>
            <a:r>
              <a:rPr lang="el-GR" sz="2800" dirty="0" smtClean="0"/>
              <a:t>Πυκνωτής 100μ</a:t>
            </a:r>
            <a:r>
              <a:rPr lang="en-US" sz="2800" dirty="0" smtClean="0"/>
              <a:t>F</a:t>
            </a:r>
            <a:r>
              <a:rPr lang="el-GR" sz="2800" dirty="0" smtClean="0"/>
              <a:t> </a:t>
            </a:r>
            <a:r>
              <a:rPr lang="el-GR" sz="2800" smtClean="0"/>
              <a:t>(Προαιρετικά)</a:t>
            </a:r>
            <a:endParaRPr lang="el-GR" sz="2800" dirty="0"/>
          </a:p>
        </p:txBody>
      </p:sp>
    </p:spTree>
    <p:extLst>
      <p:ext uri="{BB962C8B-B14F-4D97-AF65-F5344CB8AC3E}">
        <p14:creationId xmlns:p14="http://schemas.microsoft.com/office/powerpoint/2010/main" val="35004014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9</a:t>
            </a:r>
          </a:p>
        </p:txBody>
      </p:sp>
      <p:sp>
        <p:nvSpPr>
          <p:cNvPr id="3" name="Θέση περιεχομένου 2"/>
          <p:cNvSpPr>
            <a:spLocks noGrp="1"/>
          </p:cNvSpPr>
          <p:nvPr>
            <p:ph idx="1"/>
          </p:nvPr>
        </p:nvSpPr>
        <p:spPr/>
        <p:txBody>
          <a:bodyPr/>
          <a:lstStyle/>
          <a:p>
            <a:pPr marL="0" indent="0">
              <a:buNone/>
            </a:pPr>
            <a:r>
              <a:rPr lang="en-US" dirty="0" err="1">
                <a:solidFill>
                  <a:srgbClr val="000000"/>
                </a:solidFill>
                <a:latin typeface="Courier New" panose="02070309020205020404" pitchFamily="49" charset="0"/>
              </a:rPr>
              <a:t>Serial</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println</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dirty="0" err="1">
                <a:solidFill>
                  <a:srgbClr val="808080"/>
                </a:solidFill>
                <a:latin typeface="Courier New" panose="02070309020205020404" pitchFamily="49" charset="0"/>
              </a:rPr>
              <a:t>Micrsostep</a:t>
            </a:r>
            <a:r>
              <a:rPr lang="en-US" dirty="0">
                <a:solidFill>
                  <a:srgbClr val="808080"/>
                </a:solidFill>
                <a:latin typeface="Courier New" panose="02070309020205020404" pitchFamily="49" charset="0"/>
              </a:rPr>
              <a:t> steps"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err="1">
                <a:solidFill>
                  <a:srgbClr val="000000"/>
                </a:solidFill>
                <a:latin typeface="Courier New" panose="02070309020205020404" pitchFamily="49" charset="0"/>
              </a:rPr>
              <a:t>motor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step</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FORWARD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MICROSTEP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pPr marL="0" indent="0">
              <a:buNone/>
            </a:pPr>
            <a:r>
              <a:rPr lang="en-US" dirty="0" err="1">
                <a:solidFill>
                  <a:srgbClr val="000000"/>
                </a:solidFill>
                <a:latin typeface="Courier New" panose="02070309020205020404" pitchFamily="49" charset="0"/>
              </a:rPr>
              <a:t>motor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step</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BACKWARD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MICROSTEP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87261228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L293D Motor Driver </a:t>
            </a:r>
            <a:r>
              <a:rPr lang="en-US" dirty="0" smtClean="0"/>
              <a:t>Shield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57550" y="1898877"/>
            <a:ext cx="11537860" cy="4326698"/>
          </a:xfrm>
          <a:prstGeom prst="rect">
            <a:avLst/>
          </a:prstGeom>
        </p:spPr>
      </p:pic>
      <p:pic>
        <p:nvPicPr>
          <p:cNvPr id="5" name="Εικόνα 4"/>
          <p:cNvPicPr>
            <a:picLocks noChangeAspect="1"/>
          </p:cNvPicPr>
          <p:nvPr/>
        </p:nvPicPr>
        <p:blipFill>
          <a:blip r:embed="rId3"/>
          <a:stretch>
            <a:fillRect/>
          </a:stretch>
        </p:blipFill>
        <p:spPr>
          <a:xfrm>
            <a:off x="8573938" y="5130999"/>
            <a:ext cx="3321472" cy="1094576"/>
          </a:xfrm>
          <a:prstGeom prst="rect">
            <a:avLst/>
          </a:prstGeom>
        </p:spPr>
      </p:pic>
      <p:pic>
        <p:nvPicPr>
          <p:cNvPr id="6" name="Εικόνα 5"/>
          <p:cNvPicPr>
            <a:picLocks noChangeAspect="1"/>
          </p:cNvPicPr>
          <p:nvPr/>
        </p:nvPicPr>
        <p:blipFill>
          <a:blip r:embed="rId3"/>
          <a:stretch>
            <a:fillRect/>
          </a:stretch>
        </p:blipFill>
        <p:spPr>
          <a:xfrm>
            <a:off x="9475254" y="5263949"/>
            <a:ext cx="2514600" cy="828675"/>
          </a:xfrm>
          <a:prstGeom prst="rect">
            <a:avLst/>
          </a:prstGeom>
        </p:spPr>
      </p:pic>
      <p:sp>
        <p:nvSpPr>
          <p:cNvPr id="7" name="Ορθογώνιο 6"/>
          <p:cNvSpPr/>
          <p:nvPr/>
        </p:nvSpPr>
        <p:spPr>
          <a:xfrm>
            <a:off x="4830792" y="5277647"/>
            <a:ext cx="3890513" cy="58659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36417470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10</a:t>
            </a:r>
          </a:p>
        </p:txBody>
      </p:sp>
      <p:sp>
        <p:nvSpPr>
          <p:cNvPr id="3" name="Θέση περιεχομένου 2"/>
          <p:cNvSpPr>
            <a:spLocks noGrp="1"/>
          </p:cNvSpPr>
          <p:nvPr>
            <p:ph idx="1"/>
          </p:nvPr>
        </p:nvSpPr>
        <p:spPr/>
        <p:txBody>
          <a:bodyPr>
            <a:normAutofit/>
          </a:bodyPr>
          <a:lstStyle/>
          <a:p>
            <a:r>
              <a:rPr lang="el-GR" sz="2800" dirty="0" smtClean="0"/>
              <a:t>Το </a:t>
            </a:r>
            <a:r>
              <a:rPr lang="en-US" sz="2800" dirty="0" smtClean="0"/>
              <a:t>servo</a:t>
            </a:r>
            <a:r>
              <a:rPr lang="el-GR" sz="2800" dirty="0" smtClean="0"/>
              <a:t> να γυρνά σιγά σιγά ανά μία μοίρα, μέχρι να γυρίσει 180 μοίρες και μετά να επιστρέφει πάλι σιγά σιγά στην αρχική του θέση.</a:t>
            </a:r>
          </a:p>
          <a:p>
            <a:r>
              <a:rPr lang="el-GR" sz="2800" b="1" dirty="0"/>
              <a:t>Πρέπει να θυμηθούμε να αφαιρέσουμε το βραχυκυκλωτήρα PWR.</a:t>
            </a:r>
          </a:p>
          <a:p>
            <a:endParaRPr lang="el-GR" sz="2800" dirty="0"/>
          </a:p>
          <a:p>
            <a:r>
              <a:rPr lang="el-GR" sz="2800" dirty="0" smtClean="0"/>
              <a:t>Υλικά:</a:t>
            </a:r>
          </a:p>
          <a:p>
            <a:pPr>
              <a:buFont typeface="Wingdings" panose="05000000000000000000" pitchFamily="2" charset="2"/>
              <a:buChar char="Ø"/>
            </a:pPr>
            <a:r>
              <a:rPr lang="en-US" sz="2800" dirty="0"/>
              <a:t>L293D Motor Driver </a:t>
            </a:r>
            <a:r>
              <a:rPr lang="en-US" sz="2800" dirty="0" smtClean="0"/>
              <a:t>Shield</a:t>
            </a:r>
            <a:endParaRPr lang="el-GR" sz="2800" dirty="0" smtClean="0"/>
          </a:p>
          <a:p>
            <a:pPr>
              <a:buFont typeface="Wingdings" panose="05000000000000000000" pitchFamily="2" charset="2"/>
              <a:buChar char="Ø"/>
            </a:pPr>
            <a:r>
              <a:rPr lang="en-US" sz="2800" dirty="0" smtClean="0"/>
              <a:t>Servo motor</a:t>
            </a:r>
            <a:endParaRPr lang="el-GR" sz="2800" dirty="0"/>
          </a:p>
        </p:txBody>
      </p:sp>
    </p:spTree>
    <p:extLst>
      <p:ext uri="{BB962C8B-B14F-4D97-AF65-F5344CB8AC3E}">
        <p14:creationId xmlns:p14="http://schemas.microsoft.com/office/powerpoint/2010/main" val="24208342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10</a:t>
            </a:r>
          </a:p>
        </p:txBody>
      </p:sp>
      <p:sp>
        <p:nvSpPr>
          <p:cNvPr id="3" name="Θέση περιεχομένου 2"/>
          <p:cNvSpPr>
            <a:spLocks noGrp="1"/>
          </p:cNvSpPr>
          <p:nvPr>
            <p:ph idx="1"/>
          </p:nvPr>
        </p:nvSpPr>
        <p:spPr>
          <a:xfrm>
            <a:off x="1097280" y="1845734"/>
            <a:ext cx="10058400" cy="1156258"/>
          </a:xfrm>
        </p:spPr>
        <p:txBody>
          <a:bodyPr>
            <a:normAutofit/>
          </a:bodyPr>
          <a:lstStyle/>
          <a:p>
            <a:r>
              <a:rPr lang="el-GR" sz="2800" dirty="0" smtClean="0"/>
              <a:t>Αν η </a:t>
            </a:r>
            <a:r>
              <a:rPr lang="el-GR" sz="2800" dirty="0"/>
              <a:t>ισχύς για το Servos προέρχεται από </a:t>
            </a:r>
            <a:r>
              <a:rPr lang="el-GR" sz="2800" dirty="0" smtClean="0"/>
              <a:t>το Arduino, δεν </a:t>
            </a:r>
            <a:r>
              <a:rPr lang="el-GR" sz="2800" dirty="0"/>
              <a:t>χρειάζεται να </a:t>
            </a:r>
            <a:r>
              <a:rPr lang="el-GR" sz="2800" dirty="0" smtClean="0"/>
              <a:t>συνδέσουμε </a:t>
            </a:r>
            <a:r>
              <a:rPr lang="el-GR" sz="2800" dirty="0"/>
              <a:t>τίποτα στο τερματικό </a:t>
            </a:r>
            <a:r>
              <a:rPr lang="el-GR" sz="2800" b="1" dirty="0" smtClean="0"/>
              <a:t>EXT_PWR</a:t>
            </a:r>
            <a:r>
              <a:rPr lang="el-GR" sz="2800" dirty="0" smtClean="0"/>
              <a:t>.</a:t>
            </a:r>
            <a:endParaRPr lang="el-GR" sz="2800" dirty="0"/>
          </a:p>
        </p:txBody>
      </p:sp>
      <p:pic>
        <p:nvPicPr>
          <p:cNvPr id="8" name="Εικόνα 7"/>
          <p:cNvPicPr>
            <a:picLocks noChangeAspect="1"/>
          </p:cNvPicPr>
          <p:nvPr/>
        </p:nvPicPr>
        <p:blipFill rotWithShape="1">
          <a:blip r:embed="rId2"/>
          <a:srcRect b="2188"/>
          <a:stretch/>
        </p:blipFill>
        <p:spPr>
          <a:xfrm>
            <a:off x="6461296" y="3199950"/>
            <a:ext cx="4694384" cy="3071453"/>
          </a:xfrm>
          <a:prstGeom prst="rect">
            <a:avLst/>
          </a:prstGeom>
        </p:spPr>
      </p:pic>
      <p:pic>
        <p:nvPicPr>
          <p:cNvPr id="9" name="Εικόνα 8"/>
          <p:cNvPicPr>
            <a:picLocks noChangeAspect="1"/>
          </p:cNvPicPr>
          <p:nvPr/>
        </p:nvPicPr>
        <p:blipFill rotWithShape="1">
          <a:blip r:embed="rId3"/>
          <a:srcRect b="1090"/>
          <a:stretch/>
        </p:blipFill>
        <p:spPr>
          <a:xfrm>
            <a:off x="1097280" y="3165444"/>
            <a:ext cx="5043885" cy="3105959"/>
          </a:xfrm>
          <a:prstGeom prst="rect">
            <a:avLst/>
          </a:prstGeom>
        </p:spPr>
      </p:pic>
    </p:spTree>
    <p:extLst>
      <p:ext uri="{BB962C8B-B14F-4D97-AF65-F5344CB8AC3E}">
        <p14:creationId xmlns:p14="http://schemas.microsoft.com/office/powerpoint/2010/main" val="41538307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10</a:t>
            </a:r>
          </a:p>
        </p:txBody>
      </p:sp>
      <p:pic>
        <p:nvPicPr>
          <p:cNvPr id="4" name="Θέση περιεχομένου 3"/>
          <p:cNvPicPr>
            <a:picLocks noGrp="1" noChangeAspect="1"/>
          </p:cNvPicPr>
          <p:nvPr>
            <p:ph idx="1"/>
          </p:nvPr>
        </p:nvPicPr>
        <p:blipFill rotWithShape="1">
          <a:blip r:embed="rId2"/>
          <a:srcRect t="2528" b="3702"/>
          <a:stretch/>
        </p:blipFill>
        <p:spPr>
          <a:xfrm>
            <a:off x="2455940" y="1801109"/>
            <a:ext cx="7341079" cy="4480122"/>
          </a:xfrm>
          <a:prstGeom prst="rect">
            <a:avLst/>
          </a:prstGeom>
        </p:spPr>
      </p:pic>
      <p:pic>
        <p:nvPicPr>
          <p:cNvPr id="5" name="Εικόνα 4"/>
          <p:cNvPicPr>
            <a:picLocks noChangeAspect="1"/>
          </p:cNvPicPr>
          <p:nvPr/>
        </p:nvPicPr>
        <p:blipFill>
          <a:blip r:embed="rId3"/>
          <a:stretch>
            <a:fillRect/>
          </a:stretch>
        </p:blipFill>
        <p:spPr>
          <a:xfrm>
            <a:off x="6986677" y="1801109"/>
            <a:ext cx="2810342" cy="828675"/>
          </a:xfrm>
          <a:prstGeom prst="rect">
            <a:avLst/>
          </a:prstGeom>
        </p:spPr>
      </p:pic>
      <p:pic>
        <p:nvPicPr>
          <p:cNvPr id="3" name="Εικόνα 2"/>
          <p:cNvPicPr>
            <a:picLocks noChangeAspect="1"/>
          </p:cNvPicPr>
          <p:nvPr/>
        </p:nvPicPr>
        <p:blipFill rotWithShape="1">
          <a:blip r:embed="rId4"/>
          <a:srcRect b="13916"/>
          <a:stretch/>
        </p:blipFill>
        <p:spPr>
          <a:xfrm>
            <a:off x="6001073" y="1962883"/>
            <a:ext cx="4781550" cy="918340"/>
          </a:xfrm>
          <a:prstGeom prst="rect">
            <a:avLst/>
          </a:prstGeom>
        </p:spPr>
      </p:pic>
    </p:spTree>
    <p:extLst>
      <p:ext uri="{BB962C8B-B14F-4D97-AF65-F5344CB8AC3E}">
        <p14:creationId xmlns:p14="http://schemas.microsoft.com/office/powerpoint/2010/main" val="6699866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10</a:t>
            </a:r>
          </a:p>
        </p:txBody>
      </p:sp>
      <p:sp>
        <p:nvSpPr>
          <p:cNvPr id="3" name="Θέση περιεχομένου 2"/>
          <p:cNvSpPr>
            <a:spLocks noGrp="1"/>
          </p:cNvSpPr>
          <p:nvPr>
            <p:ph idx="1"/>
          </p:nvPr>
        </p:nvSpPr>
        <p:spPr>
          <a:xfrm>
            <a:off x="1097280" y="1737359"/>
            <a:ext cx="10058400" cy="4646187"/>
          </a:xfrm>
        </p:spPr>
        <p:txBody>
          <a:bodyPr>
            <a:normAutofit fontScale="92500" lnSpcReduction="20000"/>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Servo.h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Servo </a:t>
            </a:r>
            <a:r>
              <a:rPr lang="en-US" dirty="0" err="1">
                <a:solidFill>
                  <a:srgbClr val="000000"/>
                </a:solidFill>
                <a:latin typeface="Courier New" panose="02070309020205020404" pitchFamily="49" charset="0"/>
              </a:rPr>
              <a:t>myservo</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create servo object to control a servo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pos</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variable to store the servo position </a:t>
            </a:r>
            <a:endParaRPr lang="en-US"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attaches the servo on pin 10 to the servo </a:t>
            </a:r>
            <a:r>
              <a:rPr lang="en-US" dirty="0" smtClean="0">
                <a:solidFill>
                  <a:srgbClr val="008000"/>
                </a:solidFill>
                <a:latin typeface="Courier New" panose="02070309020205020404" pitchFamily="49" charset="0"/>
              </a:rPr>
              <a:t>object</a:t>
            </a:r>
          </a:p>
          <a:p>
            <a:pPr marL="0" indent="0">
              <a:buNone/>
            </a:pPr>
            <a:r>
              <a:rPr lang="en-US" dirty="0" err="1" smtClean="0">
                <a:solidFill>
                  <a:srgbClr val="000000"/>
                </a:solidFill>
                <a:latin typeface="Courier New" panose="02070309020205020404" pitchFamily="49" charset="0"/>
              </a:rPr>
              <a:t>myservo</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attach</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pos</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pos</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180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pos</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 </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0 degrees to 180 degrees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myservo</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pos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15</a:t>
            </a:r>
            <a:r>
              <a:rPr lang="en-US" b="1" dirty="0" smtClean="0">
                <a:solidFill>
                  <a:srgbClr val="000080"/>
                </a:solidFill>
                <a:latin typeface="Courier New" panose="02070309020205020404" pitchFamily="49" charset="0"/>
              </a:rPr>
              <a:t>);}</a:t>
            </a:r>
            <a:endParaRPr lang="en-US" dirty="0" smtClean="0">
              <a:solidFill>
                <a:srgbClr val="008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for</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pos</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180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pos</a:t>
            </a:r>
            <a:r>
              <a:rPr lang="en-US" b="1" dirty="0">
                <a:solidFill>
                  <a:srgbClr val="000080"/>
                </a:solidFill>
                <a:latin typeface="Courier New" panose="02070309020205020404" pitchFamily="49" charset="0"/>
              </a:rPr>
              <a:t>&gt;=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pos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 </a:t>
            </a:r>
            <a:r>
              <a:rPr lang="en-US" dirty="0" smtClean="0">
                <a:solidFill>
                  <a:srgbClr val="008000"/>
                </a:solidFill>
                <a:latin typeface="Courier New" panose="02070309020205020404" pitchFamily="49" charset="0"/>
              </a:rPr>
              <a:t>// 180 </a:t>
            </a:r>
            <a:r>
              <a:rPr lang="en-US" dirty="0">
                <a:solidFill>
                  <a:srgbClr val="008000"/>
                </a:solidFill>
                <a:latin typeface="Courier New" panose="02070309020205020404" pitchFamily="49" charset="0"/>
              </a:rPr>
              <a:t>degrees to 0 degrees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myservo</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pos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15</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effectLst/>
            </a:endParaRPr>
          </a:p>
        </p:txBody>
      </p:sp>
    </p:spTree>
    <p:extLst>
      <p:ext uri="{BB962C8B-B14F-4D97-AF65-F5344CB8AC3E}">
        <p14:creationId xmlns:p14="http://schemas.microsoft.com/office/powerpoint/2010/main" val="26972739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76410" y="2085486"/>
            <a:ext cx="5700139" cy="3842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17048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pic>
        <p:nvPicPr>
          <p:cNvPr id="5" name="Θέση περιεχομένου 4"/>
          <p:cNvPicPr>
            <a:picLocks noGrp="1" noChangeAspect="1"/>
          </p:cNvPicPr>
          <p:nvPr>
            <p:ph idx="1"/>
          </p:nvPr>
        </p:nvPicPr>
        <p:blipFill>
          <a:blip r:embed="rId2"/>
          <a:stretch>
            <a:fillRect/>
          </a:stretch>
        </p:blipFill>
        <p:spPr>
          <a:xfrm>
            <a:off x="1097280" y="1892253"/>
            <a:ext cx="10058400" cy="4017008"/>
          </a:xfrm>
          <a:prstGeom prst="rect">
            <a:avLst/>
          </a:prstGeom>
        </p:spPr>
      </p:pic>
    </p:spTree>
    <p:extLst>
      <p:ext uri="{BB962C8B-B14F-4D97-AF65-F5344CB8AC3E}">
        <p14:creationId xmlns:p14="http://schemas.microsoft.com/office/powerpoint/2010/main" val="4136854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sp>
        <p:nvSpPr>
          <p:cNvPr id="3" name="Θέση περιεχομένου 2"/>
          <p:cNvSpPr>
            <a:spLocks noGrp="1"/>
          </p:cNvSpPr>
          <p:nvPr>
            <p:ph idx="1"/>
          </p:nvPr>
        </p:nvSpPr>
        <p:spPr>
          <a:xfrm>
            <a:off x="1097280" y="1845734"/>
            <a:ext cx="10626018" cy="4313526"/>
          </a:xfrm>
        </p:spPr>
        <p:txBody>
          <a:bodyPr numCol="2"/>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Servo.h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Servo </a:t>
            </a:r>
            <a:r>
              <a:rPr lang="en-US" dirty="0" err="1">
                <a:solidFill>
                  <a:srgbClr val="000000"/>
                </a:solidFill>
                <a:latin typeface="Courier New" panose="02070309020205020404" pitchFamily="49" charset="0"/>
              </a:rPr>
              <a:t>myservo</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declare our servo. </a:t>
            </a:r>
            <a:endParaRPr lang="en-US"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myservo</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attach</a:t>
            </a:r>
            <a:r>
              <a:rPr lang="en-US" b="1" dirty="0" smtClean="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attach servo to a pin. //</a:t>
            </a:r>
            <a:r>
              <a:rPr lang="en-US" dirty="0" err="1">
                <a:solidFill>
                  <a:srgbClr val="008000"/>
                </a:solidFill>
                <a:latin typeface="Courier New" panose="02070309020205020404" pitchFamily="49" charset="0"/>
              </a:rPr>
              <a:t>Serial.begin</a:t>
            </a:r>
            <a:r>
              <a:rPr lang="en-US" dirty="0">
                <a:solidFill>
                  <a:srgbClr val="008000"/>
                </a:solidFill>
                <a:latin typeface="Courier New" panose="02070309020205020404" pitchFamily="49" charset="0"/>
              </a:rPr>
              <a:t>(9600); //</a:t>
            </a:r>
            <a:r>
              <a:rPr lang="en-US" dirty="0" err="1">
                <a:solidFill>
                  <a:srgbClr val="008000"/>
                </a:solidFill>
                <a:latin typeface="Courier New" panose="02070309020205020404" pitchFamily="49" charset="0"/>
              </a:rPr>
              <a:t>pinMode</a:t>
            </a:r>
            <a:r>
              <a:rPr lang="en-US" dirty="0">
                <a:solidFill>
                  <a:srgbClr val="008000"/>
                </a:solidFill>
                <a:latin typeface="Courier New" panose="02070309020205020404" pitchFamily="49" charset="0"/>
              </a:rPr>
              <a:t>(A0,INPUT</a:t>
            </a:r>
            <a:r>
              <a:rPr lang="en-US" dirty="0" smtClean="0">
                <a:solidFill>
                  <a:srgbClr val="008000"/>
                </a:solidFill>
                <a:latin typeface="Courier New" panose="02070309020205020404" pitchFamily="49" charset="0"/>
              </a:rPr>
              <a:t>);</a:t>
            </a:r>
          </a:p>
          <a:p>
            <a:pPr marL="0" indent="0">
              <a:buNone/>
            </a:pPr>
            <a:r>
              <a:rPr lang="en-US" b="1" dirty="0" smtClean="0">
                <a:solidFill>
                  <a:srgbClr val="000080"/>
                </a:solidFill>
                <a:latin typeface="Courier New" panose="02070309020205020404" pitchFamily="49" charset="0"/>
              </a:rPr>
              <a:t>}</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pot_val</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analogRead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A0</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READ THE POTENTIOMETER VALUE. //</a:t>
            </a:r>
            <a:r>
              <a:rPr lang="en-US" dirty="0" err="1">
                <a:solidFill>
                  <a:srgbClr val="008000"/>
                </a:solidFill>
                <a:latin typeface="Courier New" panose="02070309020205020404" pitchFamily="49" charset="0"/>
              </a:rPr>
              <a:t>Serial.println</a:t>
            </a:r>
            <a:r>
              <a:rPr lang="en-US" dirty="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pot_val</a:t>
            </a:r>
            <a:r>
              <a:rPr lang="en-US" dirty="0">
                <a:solidFill>
                  <a:srgbClr val="008000"/>
                </a:solidFill>
                <a:latin typeface="Courier New" panose="02070309020205020404" pitchFamily="49" charset="0"/>
              </a:rPr>
              <a:t>);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angle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map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pot_val</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1023</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180</a:t>
            </a:r>
            <a:r>
              <a:rPr lang="en-US" b="1" dirty="0" smtClean="0">
                <a:solidFill>
                  <a:srgbClr val="000080"/>
                </a:solidFill>
                <a:latin typeface="Courier New" panose="02070309020205020404" pitchFamily="49" charset="0"/>
              </a:rPr>
              <a:t>);</a:t>
            </a: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0-1023 to </a:t>
            </a:r>
            <a:r>
              <a:rPr lang="en-US" dirty="0" smtClean="0">
                <a:solidFill>
                  <a:srgbClr val="008000"/>
                </a:solidFill>
                <a:latin typeface="Courier New" panose="02070309020205020404" pitchFamily="49" charset="0"/>
              </a:rPr>
              <a:t>0-180. </a:t>
            </a:r>
            <a:r>
              <a:rPr lang="en-US" dirty="0" err="1">
                <a:solidFill>
                  <a:srgbClr val="000000"/>
                </a:solidFill>
                <a:latin typeface="Courier New" panose="02070309020205020404" pitchFamily="49" charset="0"/>
              </a:rPr>
              <a:t>myservo</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angle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Serial.println</a:t>
            </a:r>
            <a:r>
              <a:rPr lang="en-US" dirty="0">
                <a:solidFill>
                  <a:srgbClr val="008000"/>
                </a:solidFill>
                <a:latin typeface="Courier New" panose="02070309020205020404" pitchFamily="49" charset="0"/>
              </a:rPr>
              <a:t>(angle); </a:t>
            </a:r>
            <a:r>
              <a:rPr lang="en-US" dirty="0">
                <a:solidFill>
                  <a:srgbClr val="000000"/>
                </a:solidFill>
                <a:latin typeface="Courier New" panose="02070309020205020404" pitchFamily="49" charset="0"/>
              </a:rPr>
              <a:t>delay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1271698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Micro Vibrating </a:t>
            </a:r>
            <a:r>
              <a:rPr lang="en-US" dirty="0" smtClean="0"/>
              <a:t>Motor</a:t>
            </a:r>
            <a:r>
              <a:rPr lang="el-GR" dirty="0" smtClean="0"/>
              <a:t>(Μοτέρ δόνησης)</a:t>
            </a:r>
            <a:endParaRPr lang="el-GR" dirty="0"/>
          </a:p>
        </p:txBody>
      </p:sp>
      <p:pic>
        <p:nvPicPr>
          <p:cNvPr id="4" name="Θέση περιεχομένου 3"/>
          <p:cNvPicPr>
            <a:picLocks noGrp="1" noChangeAspect="1"/>
          </p:cNvPicPr>
          <p:nvPr>
            <p:ph idx="1"/>
          </p:nvPr>
        </p:nvPicPr>
        <p:blipFill rotWithShape="1">
          <a:blip r:embed="rId2"/>
          <a:srcRect t="18495" b="12834"/>
          <a:stretch/>
        </p:blipFill>
        <p:spPr>
          <a:xfrm>
            <a:off x="8323062" y="4482447"/>
            <a:ext cx="3245269" cy="1768415"/>
          </a:xfrm>
          <a:prstGeom prst="rect">
            <a:avLst/>
          </a:prstGeom>
        </p:spPr>
      </p:pic>
      <p:pic>
        <p:nvPicPr>
          <p:cNvPr id="5" name="Εικόνα 4"/>
          <p:cNvPicPr>
            <a:picLocks noChangeAspect="1"/>
          </p:cNvPicPr>
          <p:nvPr/>
        </p:nvPicPr>
        <p:blipFill rotWithShape="1">
          <a:blip r:embed="rId3"/>
          <a:srcRect t="21696"/>
          <a:stretch/>
        </p:blipFill>
        <p:spPr>
          <a:xfrm>
            <a:off x="9820223" y="1980788"/>
            <a:ext cx="2303215" cy="2501659"/>
          </a:xfrm>
          <a:prstGeom prst="rect">
            <a:avLst/>
          </a:prstGeom>
        </p:spPr>
      </p:pic>
      <p:pic>
        <p:nvPicPr>
          <p:cNvPr id="6" name="Εικόνα 5"/>
          <p:cNvPicPr>
            <a:picLocks noChangeAspect="1"/>
          </p:cNvPicPr>
          <p:nvPr/>
        </p:nvPicPr>
        <p:blipFill rotWithShape="1">
          <a:blip r:embed="rId4"/>
          <a:srcRect t="28252"/>
          <a:stretch/>
        </p:blipFill>
        <p:spPr>
          <a:xfrm>
            <a:off x="7893065" y="2075623"/>
            <a:ext cx="1927158" cy="2347821"/>
          </a:xfrm>
          <a:prstGeom prst="rect">
            <a:avLst/>
          </a:prstGeom>
        </p:spPr>
      </p:pic>
      <p:sp>
        <p:nvSpPr>
          <p:cNvPr id="7" name="TextBox 6"/>
          <p:cNvSpPr txBox="1"/>
          <p:nvPr/>
        </p:nvSpPr>
        <p:spPr>
          <a:xfrm>
            <a:off x="1097280" y="2075623"/>
            <a:ext cx="6588856" cy="3970318"/>
          </a:xfrm>
          <a:prstGeom prst="rect">
            <a:avLst/>
          </a:prstGeom>
          <a:noFill/>
        </p:spPr>
        <p:txBody>
          <a:bodyPr wrap="square" rtlCol="0">
            <a:spAutoFit/>
          </a:bodyPr>
          <a:lstStyle/>
          <a:p>
            <a:r>
              <a:rPr lang="el-GR" sz="2800" dirty="0"/>
              <a:t>Ο κινητήρας δόνησης είναι ένας συμπαγής κινητήρας DC χωρίς κόγχη που χρησιμοποιείται για να ενημερώνει τους χρήστες για τη λήψη του σήματος με δόνηση, χωρίς ήχο. </a:t>
            </a:r>
            <a:endParaRPr lang="el-GR" sz="2800" dirty="0" smtClean="0"/>
          </a:p>
          <a:p>
            <a:r>
              <a:rPr lang="el-GR" sz="2800" dirty="0" smtClean="0"/>
              <a:t>Οι </a:t>
            </a:r>
            <a:r>
              <a:rPr lang="el-GR" sz="2800" dirty="0"/>
              <a:t>κινητήρες δόνησης χρησιμοποιούνται ευρέως σε μια ποικιλία εφαρμογών, συμπεριλαμβανομένων κινητών τηλεφώνων, φορητών </a:t>
            </a:r>
            <a:r>
              <a:rPr lang="el-GR" sz="2800" dirty="0" smtClean="0"/>
              <a:t>συσκευών κτλ. </a:t>
            </a:r>
            <a:endParaRPr lang="el-GR" sz="2800" dirty="0"/>
          </a:p>
        </p:txBody>
      </p:sp>
    </p:spTree>
    <p:extLst>
      <p:ext uri="{BB962C8B-B14F-4D97-AF65-F5344CB8AC3E}">
        <p14:creationId xmlns:p14="http://schemas.microsoft.com/office/powerpoint/2010/main" val="1982116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Micro Vibrating 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771373" y="2249427"/>
            <a:ext cx="4384307" cy="3319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Εικόνα 6"/>
          <p:cNvPicPr>
            <a:picLocks noChangeAspect="1"/>
          </p:cNvPicPr>
          <p:nvPr/>
        </p:nvPicPr>
        <p:blipFill>
          <a:blip r:embed="rId3"/>
          <a:stretch>
            <a:fillRect/>
          </a:stretch>
        </p:blipFill>
        <p:spPr>
          <a:xfrm>
            <a:off x="1760770" y="2176372"/>
            <a:ext cx="4397209" cy="34653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44713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Micro Vibrating Motor</a:t>
            </a:r>
            <a:endParaRPr lang="el-GR" dirty="0"/>
          </a:p>
        </p:txBody>
      </p:sp>
      <p:sp>
        <p:nvSpPr>
          <p:cNvPr id="3" name="Θέση περιεχομένου 2"/>
          <p:cNvSpPr>
            <a:spLocks noGrp="1"/>
          </p:cNvSpPr>
          <p:nvPr>
            <p:ph idx="1"/>
          </p:nvPr>
        </p:nvSpPr>
        <p:spPr>
          <a:xfrm>
            <a:off x="1097280" y="1837108"/>
            <a:ext cx="10962448" cy="4468802"/>
          </a:xfrm>
        </p:spPr>
        <p:txBody>
          <a:bodyPr>
            <a:noAutofit/>
          </a:bodyPr>
          <a:lstStyle/>
          <a:p>
            <a:pPr marL="0" indent="0">
              <a:buNone/>
            </a:pPr>
            <a:r>
              <a:rPr lang="en-US" sz="2400" dirty="0" smtClean="0"/>
              <a:t>  </a:t>
            </a:r>
            <a:r>
              <a:rPr lang="el-GR" sz="2400" b="1" dirty="0" smtClean="0"/>
              <a:t>Μοτέρ </a:t>
            </a:r>
            <a:r>
              <a:rPr lang="el-GR" sz="2400" b="1" dirty="0"/>
              <a:t>δονητή τύπου νομίσματος</a:t>
            </a:r>
          </a:p>
          <a:p>
            <a:r>
              <a:rPr lang="el-GR" sz="2400" dirty="0" smtClean="0"/>
              <a:t>Η </a:t>
            </a:r>
            <a:r>
              <a:rPr lang="el-GR" sz="2400" dirty="0"/>
              <a:t>διέγερση των πηνίων δημιουργεί μαγνητικό </a:t>
            </a:r>
            <a:r>
              <a:rPr lang="el-GR" sz="2400" dirty="0" smtClean="0"/>
              <a:t>πεδίο για </a:t>
            </a:r>
            <a:r>
              <a:rPr lang="el-GR" sz="2400" dirty="0"/>
              <a:t>να προκαλεί περιστροφή</a:t>
            </a:r>
            <a:r>
              <a:rPr lang="el-GR" sz="2400" dirty="0" smtClean="0"/>
              <a:t>.</a:t>
            </a:r>
            <a:endParaRPr lang="el-GR" sz="2400" dirty="0"/>
          </a:p>
          <a:p>
            <a:r>
              <a:rPr lang="el-GR" sz="2400" dirty="0"/>
              <a:t>Λόγω του μαγνητικού πεδίου, μπορεί να δημιουργηθεί μια δύναμη που προκαλεί την κίνηση του βάρους. Η συνεχής κίνηση του βάρους δημιουργεί μια μεταβαλλόμενη δύναμη έτσι ώστε να γίνεται αισθητή ως δόνηση. </a:t>
            </a:r>
            <a:endParaRPr lang="el-GR" sz="2400" dirty="0" smtClean="0"/>
          </a:p>
          <a:p>
            <a:r>
              <a:rPr lang="el-GR" sz="2400" b="1" dirty="0"/>
              <a:t> Μοτέρ δονητή τύπου </a:t>
            </a:r>
            <a:r>
              <a:rPr lang="el-GR" sz="2400" b="1" dirty="0" smtClean="0"/>
              <a:t>Ράβδου/κυλίνδρου</a:t>
            </a:r>
          </a:p>
          <a:p>
            <a:r>
              <a:rPr lang="el-GR" sz="2400" dirty="0"/>
              <a:t>Ο άξονας συνδέεται με ένα μη κεντραρισμένο βάρος, έτσι ώστε να αναπτύσσεται μια φυγοκεντρική δύναμη κατά την περιστροφή του. Η ακατάλληλα ισορροπημένη δύναμη προκαλεί μετατόπιση ταχύτητας υψηλού επιπέδου στον κινητήρα και αυτό δημιουργεί δονήσεις. </a:t>
            </a:r>
          </a:p>
          <a:p>
            <a:endParaRPr lang="el-GR" sz="1800" dirty="0"/>
          </a:p>
        </p:txBody>
      </p:sp>
    </p:spTree>
    <p:extLst>
      <p:ext uri="{BB962C8B-B14F-4D97-AF65-F5344CB8AC3E}">
        <p14:creationId xmlns:p14="http://schemas.microsoft.com/office/powerpoint/2010/main" val="1874044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Περιεχόμενα</a:t>
            </a:r>
            <a:endParaRPr lang="el-GR" dirty="0"/>
          </a:p>
        </p:txBody>
      </p:sp>
      <p:sp>
        <p:nvSpPr>
          <p:cNvPr id="3" name="Θέση περιεχομένου 2"/>
          <p:cNvSpPr>
            <a:spLocks noGrp="1"/>
          </p:cNvSpPr>
          <p:nvPr>
            <p:ph idx="1"/>
          </p:nvPr>
        </p:nvSpPr>
        <p:spPr/>
        <p:txBody>
          <a:bodyPr>
            <a:normAutofit/>
          </a:bodyPr>
          <a:lstStyle/>
          <a:p>
            <a:pPr marL="457200" indent="-457200">
              <a:buFont typeface="+mj-lt"/>
              <a:buAutoNum type="arabicPeriod"/>
            </a:pPr>
            <a:r>
              <a:rPr lang="en-US" sz="2800" b="1" dirty="0" smtClean="0"/>
              <a:t>Servo motor</a:t>
            </a:r>
          </a:p>
          <a:p>
            <a:pPr marL="457200" indent="-457200">
              <a:buFont typeface="+mj-lt"/>
              <a:buAutoNum type="arabicPeriod"/>
            </a:pPr>
            <a:r>
              <a:rPr lang="en-US" sz="2800" b="1" dirty="0" smtClean="0"/>
              <a:t>Micro </a:t>
            </a:r>
            <a:r>
              <a:rPr lang="en-US" sz="2800" b="1" dirty="0"/>
              <a:t>Vibrating </a:t>
            </a:r>
            <a:r>
              <a:rPr lang="en-US" sz="2800" b="1" dirty="0" smtClean="0"/>
              <a:t>Motor</a:t>
            </a:r>
          </a:p>
          <a:p>
            <a:pPr marL="457200" indent="-457200">
              <a:buFont typeface="+mj-lt"/>
              <a:buAutoNum type="arabicPeriod"/>
            </a:pPr>
            <a:r>
              <a:rPr lang="en-US" sz="2800" b="1" dirty="0"/>
              <a:t>DC </a:t>
            </a:r>
            <a:r>
              <a:rPr lang="en-US" sz="2800" b="1" dirty="0" smtClean="0"/>
              <a:t>motor(L293D,</a:t>
            </a:r>
            <a:r>
              <a:rPr lang="en-US" sz="2800" b="1" dirty="0"/>
              <a:t> L298N</a:t>
            </a:r>
            <a:r>
              <a:rPr lang="en-US" sz="2800" b="1" dirty="0" smtClean="0"/>
              <a:t>)</a:t>
            </a:r>
          </a:p>
          <a:p>
            <a:pPr marL="457200" indent="-457200">
              <a:buFont typeface="+mj-lt"/>
              <a:buAutoNum type="arabicPeriod"/>
            </a:pPr>
            <a:r>
              <a:rPr lang="en-US" sz="2800" b="1" dirty="0" smtClean="0"/>
              <a:t>Stepper motor(ULN2003, L293D)</a:t>
            </a:r>
          </a:p>
          <a:p>
            <a:pPr marL="457200" indent="-457200">
              <a:buFont typeface="+mj-lt"/>
              <a:buAutoNum type="arabicPeriod"/>
            </a:pPr>
            <a:r>
              <a:rPr lang="en-US" sz="2800" b="1" dirty="0"/>
              <a:t>L293D Motor Driver Shield</a:t>
            </a:r>
            <a:endParaRPr lang="en-US" sz="2800" b="1" dirty="0" smtClean="0"/>
          </a:p>
          <a:p>
            <a:pPr marL="457200" indent="-457200">
              <a:buFont typeface="+mj-lt"/>
              <a:buAutoNum type="arabicPeriod"/>
            </a:pPr>
            <a:r>
              <a:rPr lang="en-US" sz="2800" dirty="0" smtClean="0"/>
              <a:t>DC </a:t>
            </a:r>
            <a:r>
              <a:rPr lang="en-US" sz="2800" dirty="0"/>
              <a:t>Gear </a:t>
            </a:r>
            <a:r>
              <a:rPr lang="en-US" sz="2800" dirty="0" smtClean="0"/>
              <a:t>Motor</a:t>
            </a:r>
          </a:p>
          <a:p>
            <a:pPr marL="457200" indent="-457200">
              <a:buFont typeface="+mj-lt"/>
              <a:buAutoNum type="arabicPeriod"/>
            </a:pPr>
            <a:r>
              <a:rPr lang="en-US" sz="2800" dirty="0" smtClean="0"/>
              <a:t>Bluetooth</a:t>
            </a:r>
          </a:p>
          <a:p>
            <a:pPr marL="457200" indent="-457200">
              <a:buFont typeface="+mj-lt"/>
              <a:buAutoNum type="arabicPeriod"/>
            </a:pPr>
            <a:endParaRPr lang="en-US" sz="2800" dirty="0" smtClean="0"/>
          </a:p>
          <a:p>
            <a:pPr marL="457200" indent="-457200">
              <a:buFont typeface="+mj-lt"/>
              <a:buAutoNum type="arabicPeriod"/>
            </a:pPr>
            <a:endParaRPr lang="en-US" sz="2800" dirty="0" smtClean="0"/>
          </a:p>
        </p:txBody>
      </p:sp>
    </p:spTree>
    <p:extLst>
      <p:ext uri="{BB962C8B-B14F-4D97-AF65-F5344CB8AC3E}">
        <p14:creationId xmlns:p14="http://schemas.microsoft.com/office/powerpoint/2010/main" val="2104239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Micro Vibrating 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206636" y="1846053"/>
            <a:ext cx="9839687" cy="4319589"/>
          </a:xfrm>
          <a:prstGeom prst="rect">
            <a:avLst/>
          </a:prstGeom>
        </p:spPr>
      </p:pic>
    </p:spTree>
    <p:extLst>
      <p:ext uri="{BB962C8B-B14F-4D97-AF65-F5344CB8AC3E}">
        <p14:creationId xmlns:p14="http://schemas.microsoft.com/office/powerpoint/2010/main" val="3665821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Micro Vibrating 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36431" y="1814393"/>
            <a:ext cx="5563534" cy="4270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Εικόνα 4"/>
          <p:cNvPicPr>
            <a:picLocks noChangeAspect="1"/>
          </p:cNvPicPr>
          <p:nvPr/>
        </p:nvPicPr>
        <p:blipFill>
          <a:blip r:embed="rId3"/>
          <a:stretch>
            <a:fillRect/>
          </a:stretch>
        </p:blipFill>
        <p:spPr>
          <a:xfrm>
            <a:off x="6029360" y="1814393"/>
            <a:ext cx="6087853" cy="42702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3158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Micro Vibrating Motor</a:t>
            </a:r>
            <a:endParaRPr lang="el-GR" dirty="0"/>
          </a:p>
        </p:txBody>
      </p:sp>
      <p:pic>
        <p:nvPicPr>
          <p:cNvPr id="5" name="Θέση περιεχομένου 4"/>
          <p:cNvPicPr>
            <a:picLocks noGrp="1" noChangeAspect="1"/>
          </p:cNvPicPr>
          <p:nvPr>
            <p:ph idx="1"/>
          </p:nvPr>
        </p:nvPicPr>
        <p:blipFill>
          <a:blip r:embed="rId2"/>
          <a:stretch>
            <a:fillRect/>
          </a:stretch>
        </p:blipFill>
        <p:spPr>
          <a:xfrm>
            <a:off x="332771" y="2001538"/>
            <a:ext cx="5793709" cy="4211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Εικόνα 5"/>
          <p:cNvPicPr>
            <a:picLocks noChangeAspect="1"/>
          </p:cNvPicPr>
          <p:nvPr/>
        </p:nvPicPr>
        <p:blipFill>
          <a:blip r:embed="rId3"/>
          <a:stretch>
            <a:fillRect/>
          </a:stretch>
        </p:blipFill>
        <p:spPr>
          <a:xfrm>
            <a:off x="6331788" y="2001539"/>
            <a:ext cx="5582686" cy="4211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1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Micro Vibrating Motor</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6339916" y="2583970"/>
            <a:ext cx="5342288" cy="2850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Εικόνα 6"/>
          <p:cNvPicPr>
            <a:picLocks noChangeAspect="1"/>
          </p:cNvPicPr>
          <p:nvPr/>
        </p:nvPicPr>
        <p:blipFill rotWithShape="1">
          <a:blip r:embed="rId3"/>
          <a:srcRect l="1773" t="5347" r="1948" b="3772"/>
          <a:stretch/>
        </p:blipFill>
        <p:spPr>
          <a:xfrm>
            <a:off x="1097280" y="2102475"/>
            <a:ext cx="4804913" cy="4005987"/>
          </a:xfrm>
          <a:prstGeom prst="rect">
            <a:avLst/>
          </a:prstGeom>
        </p:spPr>
      </p:pic>
    </p:spTree>
    <p:extLst>
      <p:ext uri="{BB962C8B-B14F-4D97-AF65-F5344CB8AC3E}">
        <p14:creationId xmlns:p14="http://schemas.microsoft.com/office/powerpoint/2010/main" val="2657255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p:txBody>
          <a:bodyPr>
            <a:normAutofit/>
          </a:bodyPr>
          <a:lstStyle/>
          <a:p>
            <a:r>
              <a:rPr lang="el-GR" sz="2800" dirty="0" smtClean="0"/>
              <a:t>Όταν πατάμε το κουμπάκι το μοτεράκι να δονείται.</a:t>
            </a:r>
            <a:endParaRPr lang="el-GR" sz="2800" dirty="0"/>
          </a:p>
          <a:p>
            <a:endParaRPr lang="el-GR" sz="2800" dirty="0"/>
          </a:p>
          <a:p>
            <a:r>
              <a:rPr lang="el-GR" sz="2800" dirty="0"/>
              <a:t>Υλικά:</a:t>
            </a:r>
          </a:p>
          <a:p>
            <a:pPr>
              <a:buFont typeface="Wingdings" panose="05000000000000000000" pitchFamily="2" charset="2"/>
              <a:buChar char="Ø"/>
            </a:pPr>
            <a:r>
              <a:rPr lang="en-US" sz="2800" dirty="0"/>
              <a:t>Micro Vibrating Motor </a:t>
            </a:r>
            <a:endParaRPr lang="en-US" sz="2800" dirty="0" smtClean="0"/>
          </a:p>
          <a:p>
            <a:pPr>
              <a:buFont typeface="Wingdings" panose="05000000000000000000" pitchFamily="2" charset="2"/>
              <a:buChar char="Ø"/>
            </a:pPr>
            <a:r>
              <a:rPr lang="en-US" sz="2800" dirty="0" smtClean="0"/>
              <a:t>Button</a:t>
            </a:r>
            <a:endParaRPr lang="el-GR" sz="2800" dirty="0"/>
          </a:p>
          <a:p>
            <a:endParaRPr lang="el-GR" sz="2800" dirty="0"/>
          </a:p>
        </p:txBody>
      </p:sp>
    </p:spTree>
    <p:extLst>
      <p:ext uri="{BB962C8B-B14F-4D97-AF65-F5344CB8AC3E}">
        <p14:creationId xmlns:p14="http://schemas.microsoft.com/office/powerpoint/2010/main" val="3321968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2</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658492" y="2096429"/>
            <a:ext cx="8935976" cy="4022725"/>
          </a:xfrm>
          <a:prstGeom prst="rect">
            <a:avLst/>
          </a:prstGeom>
        </p:spPr>
      </p:pic>
    </p:spTree>
    <p:extLst>
      <p:ext uri="{BB962C8B-B14F-4D97-AF65-F5344CB8AC3E}">
        <p14:creationId xmlns:p14="http://schemas.microsoft.com/office/powerpoint/2010/main" val="4294457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2</a:t>
            </a:r>
            <a:endParaRPr lang="el-GR" dirty="0"/>
          </a:p>
        </p:txBody>
      </p:sp>
      <p:sp>
        <p:nvSpPr>
          <p:cNvPr id="3" name="Θέση περιεχομένου 2"/>
          <p:cNvSpPr>
            <a:spLocks noGrp="1"/>
          </p:cNvSpPr>
          <p:nvPr>
            <p:ph idx="1"/>
          </p:nvPr>
        </p:nvSpPr>
        <p:spPr>
          <a:xfrm>
            <a:off x="1097280" y="1845733"/>
            <a:ext cx="10876184" cy="4649958"/>
          </a:xfrm>
        </p:spPr>
        <p:txBody>
          <a:bodyPr>
            <a:normAutofit/>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INPUT_PULLUP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button_state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b="1" dirty="0" smtClean="0">
                <a:solidFill>
                  <a:srgbClr val="0000FF"/>
                </a:solidFill>
                <a:latin typeface="Courier New" panose="02070309020205020404" pitchFamily="49" charset="0"/>
              </a:rPr>
              <a:t>else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3265091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Κινητήρες</a:t>
            </a:r>
            <a:endParaRPr lang="el-GR" dirty="0"/>
          </a:p>
        </p:txBody>
      </p:sp>
      <p:pic>
        <p:nvPicPr>
          <p:cNvPr id="8" name="Θέση περιεχομένου 3"/>
          <p:cNvPicPr>
            <a:picLocks noGrp="1" noChangeAspect="1"/>
          </p:cNvPicPr>
          <p:nvPr>
            <p:ph idx="1"/>
          </p:nvPr>
        </p:nvPicPr>
        <p:blipFill>
          <a:blip r:embed="rId2"/>
          <a:stretch>
            <a:fillRect/>
          </a:stretch>
        </p:blipFill>
        <p:spPr>
          <a:xfrm>
            <a:off x="5698583" y="2018792"/>
            <a:ext cx="6289801"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1097280" y="1829551"/>
            <a:ext cx="4166559" cy="4401205"/>
          </a:xfrm>
          <a:prstGeom prst="rect">
            <a:avLst/>
          </a:prstGeom>
          <a:noFill/>
        </p:spPr>
        <p:txBody>
          <a:bodyPr wrap="square" rtlCol="0">
            <a:spAutoFit/>
          </a:bodyPr>
          <a:lstStyle/>
          <a:p>
            <a:r>
              <a:rPr lang="el-GR" sz="2800" dirty="0"/>
              <a:t>Ο κινητήρας είναι σύστημα μηχανημάτων που έχει την ικανότητα να </a:t>
            </a:r>
            <a:r>
              <a:rPr lang="el-GR" sz="2800" b="1" dirty="0"/>
              <a:t>μετατρέπει</a:t>
            </a:r>
            <a:r>
              <a:rPr lang="el-GR" sz="2800" dirty="0"/>
              <a:t> την </a:t>
            </a:r>
            <a:r>
              <a:rPr lang="el-GR" sz="2800" b="1" dirty="0"/>
              <a:t>κάθε μορφή ενέργειας </a:t>
            </a:r>
            <a:r>
              <a:rPr lang="el-GR" sz="2800" dirty="0"/>
              <a:t>που του προσφέρεται </a:t>
            </a:r>
            <a:r>
              <a:rPr lang="el-GR" sz="2800" b="1" dirty="0"/>
              <a:t>σε κινητική ενέργεια</a:t>
            </a:r>
            <a:r>
              <a:rPr lang="el-GR" sz="2800" dirty="0"/>
              <a:t>. Είναι, </a:t>
            </a:r>
            <a:r>
              <a:rPr lang="el-GR" sz="2800" dirty="0" smtClean="0"/>
              <a:t>δηλαδή μηχάνημα </a:t>
            </a:r>
            <a:r>
              <a:rPr lang="el-GR" sz="2800" dirty="0"/>
              <a:t>που χρησιμοποιείται για να βάλει σε κίνηση ένα άλλο μηχανικό συγκρότημα.</a:t>
            </a:r>
          </a:p>
        </p:txBody>
      </p:sp>
    </p:spTree>
    <p:extLst>
      <p:ext uri="{BB962C8B-B14F-4D97-AF65-F5344CB8AC3E}">
        <p14:creationId xmlns:p14="http://schemas.microsoft.com/office/powerpoint/2010/main" val="3218143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b="1" dirty="0"/>
              <a:t>Ηλεκτροκινητήρες ή ηλεκτρικοί κινητήρες</a:t>
            </a:r>
          </a:p>
        </p:txBody>
      </p:sp>
      <p:sp>
        <p:nvSpPr>
          <p:cNvPr id="3" name="Θέση περιεχομένου 2"/>
          <p:cNvSpPr>
            <a:spLocks noGrp="1"/>
          </p:cNvSpPr>
          <p:nvPr>
            <p:ph idx="1"/>
          </p:nvPr>
        </p:nvSpPr>
        <p:spPr>
          <a:xfrm>
            <a:off x="5270740" y="1845733"/>
            <a:ext cx="6685470" cy="4494681"/>
          </a:xfrm>
        </p:spPr>
        <p:txBody>
          <a:bodyPr>
            <a:normAutofit/>
          </a:bodyPr>
          <a:lstStyle/>
          <a:p>
            <a:r>
              <a:rPr lang="el-GR" sz="2800" dirty="0" smtClean="0"/>
              <a:t>Αυτή </a:t>
            </a:r>
            <a:r>
              <a:rPr lang="el-GR" sz="2800" dirty="0"/>
              <a:t>η κατηγορία αποτελείται από τους πιο εκσυγχρονισμένους κινητήρες και συγκεκριμένα από κινητήρες που παρουσιάζουν τη μεγαλύτερη ικανότητα απόδοσης ενέργειας συγκριτικά με την ενέργεια που τους προσφέρεται. Είναι η οικογένεια των κινητήρων που χρησιμοποιούμε, για να </a:t>
            </a:r>
            <a:r>
              <a:rPr lang="el-GR" sz="2800" dirty="0" smtClean="0"/>
              <a:t>μετατρέψουμε το ηλεκτρικό ρεύμα σε κινητική ενέργεια. </a:t>
            </a:r>
            <a:r>
              <a:rPr lang="el-GR" sz="2800" dirty="0"/>
              <a:t>Διακρίνονται σε </a:t>
            </a:r>
            <a:r>
              <a:rPr lang="el-GR" sz="2800" b="1" dirty="0"/>
              <a:t>κινητήρες συνεχούς </a:t>
            </a:r>
            <a:r>
              <a:rPr lang="el-GR" sz="2800" dirty="0"/>
              <a:t>και </a:t>
            </a:r>
            <a:r>
              <a:rPr lang="el-GR" sz="2800" b="1" dirty="0"/>
              <a:t>κινητήρες εναλλασσόμενου ρεύματος</a:t>
            </a:r>
            <a:r>
              <a:rPr lang="el-GR" sz="2800" dirty="0" smtClean="0"/>
              <a:t>.</a:t>
            </a:r>
            <a:endParaRPr lang="el-GR" sz="2800" dirty="0"/>
          </a:p>
        </p:txBody>
      </p:sp>
      <p:pic>
        <p:nvPicPr>
          <p:cNvPr id="4" name="Εικόνα 3"/>
          <p:cNvPicPr>
            <a:picLocks noChangeAspect="1"/>
          </p:cNvPicPr>
          <p:nvPr/>
        </p:nvPicPr>
        <p:blipFill>
          <a:blip r:embed="rId2"/>
          <a:stretch>
            <a:fillRect/>
          </a:stretch>
        </p:blipFill>
        <p:spPr>
          <a:xfrm>
            <a:off x="431321" y="2350878"/>
            <a:ext cx="4399472" cy="3463763"/>
          </a:xfrm>
          <a:prstGeom prst="rect">
            <a:avLst/>
          </a:prstGeom>
        </p:spPr>
      </p:pic>
    </p:spTree>
    <p:extLst>
      <p:ext uri="{BB962C8B-B14F-4D97-AF65-F5344CB8AC3E}">
        <p14:creationId xmlns:p14="http://schemas.microsoft.com/office/powerpoint/2010/main" val="2613344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b="1" dirty="0"/>
              <a:t>Κινητήρες εσωτερικής </a:t>
            </a:r>
            <a:r>
              <a:rPr lang="el-GR" b="1" dirty="0" smtClean="0"/>
              <a:t>καύσης</a:t>
            </a:r>
            <a:endParaRPr lang="el-GR" b="1" dirty="0"/>
          </a:p>
        </p:txBody>
      </p:sp>
      <p:sp>
        <p:nvSpPr>
          <p:cNvPr id="3" name="Θέση περιεχομένου 2"/>
          <p:cNvSpPr>
            <a:spLocks noGrp="1"/>
          </p:cNvSpPr>
          <p:nvPr>
            <p:ph idx="1"/>
          </p:nvPr>
        </p:nvSpPr>
        <p:spPr>
          <a:xfrm>
            <a:off x="5254513" y="1737360"/>
            <a:ext cx="6865600" cy="5012267"/>
          </a:xfrm>
        </p:spPr>
        <p:txBody>
          <a:bodyPr>
            <a:normAutofit lnSpcReduction="10000"/>
          </a:bodyPr>
          <a:lstStyle/>
          <a:p>
            <a:r>
              <a:rPr lang="el-GR" sz="2800" dirty="0" smtClean="0"/>
              <a:t>Σε</a:t>
            </a:r>
            <a:r>
              <a:rPr lang="el-GR" sz="2800" b="1" dirty="0" smtClean="0"/>
              <a:t> </a:t>
            </a:r>
            <a:r>
              <a:rPr lang="el-GR" sz="2800" dirty="0" smtClean="0"/>
              <a:t>αυτήν </a:t>
            </a:r>
            <a:r>
              <a:rPr lang="el-GR" sz="2800" dirty="0"/>
              <a:t>την κατηγορία κινητήρων ανήκουν αυτοί που χρησιμοποιούν σαν κινητήρια δύναμη τη δύναμη που αναπτύσσεται από την </a:t>
            </a:r>
            <a:r>
              <a:rPr lang="el-GR" sz="2800" dirty="0" smtClean="0"/>
              <a:t>ανάφλεξή </a:t>
            </a:r>
            <a:r>
              <a:rPr lang="el-GR" sz="2800" dirty="0"/>
              <a:t>και έκρηξη του πετρελαίου ή των </a:t>
            </a:r>
            <a:r>
              <a:rPr lang="el-GR" sz="2800" dirty="0" smtClean="0"/>
              <a:t>παράγωγων </a:t>
            </a:r>
            <a:r>
              <a:rPr lang="el-GR" sz="2800" dirty="0"/>
              <a:t>του (βενζίνη </a:t>
            </a:r>
            <a:r>
              <a:rPr lang="el-GR" sz="2800" dirty="0" smtClean="0"/>
              <a:t>κλπ). Διακρίνονται </a:t>
            </a:r>
            <a:r>
              <a:rPr lang="el-GR" sz="2800" dirty="0"/>
              <a:t>σε </a:t>
            </a:r>
            <a:r>
              <a:rPr lang="el-GR" sz="2800" b="1" dirty="0"/>
              <a:t>κινητήρες ντίζελ</a:t>
            </a:r>
            <a:r>
              <a:rPr lang="el-GR" sz="2800" dirty="0"/>
              <a:t>, που χρησιμοποιούν σαν καύσιμο το πετρέλαιο και διακρίνονται για την αντοχή και τη δύναμή τους και σε </a:t>
            </a:r>
            <a:r>
              <a:rPr lang="el-GR" sz="2800" b="1" dirty="0" smtClean="0"/>
              <a:t>κινητήρες βενζίνης</a:t>
            </a:r>
            <a:r>
              <a:rPr lang="el-GR" sz="2800" dirty="0" smtClean="0"/>
              <a:t> </a:t>
            </a:r>
            <a:r>
              <a:rPr lang="el-GR" sz="2800" dirty="0"/>
              <a:t>που χρησιμοποιούν σαν καύσιμο τη βενζίνη. Οι δεύτεροι χρειάζονται την ύπαρξη του ηλεκτρικού αναφλεκτήρα (μπουζί), για να δουλέψουν.</a:t>
            </a:r>
          </a:p>
          <a:p>
            <a:endParaRPr lang="el-GR" dirty="0"/>
          </a:p>
        </p:txBody>
      </p:sp>
      <p:pic>
        <p:nvPicPr>
          <p:cNvPr id="4" name="Εικόνα 3"/>
          <p:cNvPicPr>
            <a:picLocks noChangeAspect="1"/>
          </p:cNvPicPr>
          <p:nvPr/>
        </p:nvPicPr>
        <p:blipFill>
          <a:blip r:embed="rId2"/>
          <a:stretch>
            <a:fillRect/>
          </a:stretch>
        </p:blipFill>
        <p:spPr>
          <a:xfrm>
            <a:off x="138670" y="2035514"/>
            <a:ext cx="5115843" cy="3933965"/>
          </a:xfrm>
          <a:prstGeom prst="rect">
            <a:avLst/>
          </a:prstGeom>
        </p:spPr>
      </p:pic>
    </p:spTree>
    <p:extLst>
      <p:ext uri="{BB962C8B-B14F-4D97-AF65-F5344CB8AC3E}">
        <p14:creationId xmlns:p14="http://schemas.microsoft.com/office/powerpoint/2010/main" val="2962043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Servo motor(</a:t>
            </a:r>
            <a:r>
              <a:rPr lang="el-GR" dirty="0"/>
              <a:t>Σερβοκινητήρας</a:t>
            </a:r>
            <a:r>
              <a:rPr lang="en-US" dirty="0"/>
              <a:t>)</a:t>
            </a:r>
            <a:endParaRPr lang="el-GR" dirty="0"/>
          </a:p>
        </p:txBody>
      </p:sp>
      <p:pic>
        <p:nvPicPr>
          <p:cNvPr id="5" name="Εικόνα 4"/>
          <p:cNvPicPr>
            <a:picLocks noChangeAspect="1"/>
          </p:cNvPicPr>
          <p:nvPr/>
        </p:nvPicPr>
        <p:blipFill>
          <a:blip r:embed="rId2"/>
          <a:stretch>
            <a:fillRect/>
          </a:stretch>
        </p:blipFill>
        <p:spPr>
          <a:xfrm>
            <a:off x="6868692" y="2338746"/>
            <a:ext cx="4924425" cy="3819525"/>
          </a:xfrm>
          <a:prstGeom prst="rect">
            <a:avLst/>
          </a:prstGeom>
        </p:spPr>
      </p:pic>
      <p:sp>
        <p:nvSpPr>
          <p:cNvPr id="7" name="TextBox 6"/>
          <p:cNvSpPr txBox="1"/>
          <p:nvPr/>
        </p:nvSpPr>
        <p:spPr>
          <a:xfrm>
            <a:off x="1097280" y="2035833"/>
            <a:ext cx="5339751" cy="3539430"/>
          </a:xfrm>
          <a:prstGeom prst="rect">
            <a:avLst/>
          </a:prstGeom>
          <a:noFill/>
        </p:spPr>
        <p:txBody>
          <a:bodyPr wrap="square" rtlCol="0">
            <a:spAutoFit/>
          </a:bodyPr>
          <a:lstStyle/>
          <a:p>
            <a:r>
              <a:rPr lang="el-GR" sz="2800" dirty="0"/>
              <a:t>Ένας τύπος κινητήρα που</a:t>
            </a:r>
            <a:r>
              <a:rPr lang="en-US" sz="2800" dirty="0"/>
              <a:t> </a:t>
            </a:r>
            <a:r>
              <a:rPr lang="el-GR" sz="2800" dirty="0"/>
              <a:t>μπορεί να περιστραφεί από </a:t>
            </a:r>
            <a:r>
              <a:rPr lang="en-US" sz="2800" dirty="0"/>
              <a:t>0</a:t>
            </a:r>
            <a:r>
              <a:rPr lang="el-GR" sz="2800" dirty="0"/>
              <a:t> έως</a:t>
            </a:r>
            <a:r>
              <a:rPr lang="en-US" sz="2800" dirty="0"/>
              <a:t> </a:t>
            </a:r>
            <a:r>
              <a:rPr lang="el-GR" sz="2800" dirty="0"/>
              <a:t>180 μοίρες. </a:t>
            </a:r>
          </a:p>
          <a:p>
            <a:r>
              <a:rPr lang="el-GR" sz="2800" dirty="0"/>
              <a:t>Ανάλογα με την είσοδο που δέχεται, μπορεί να περιστραφεί κατά κάποιες μοίρες και να σταματήσει σε συγκεκριμένη γωνία</a:t>
            </a:r>
            <a:r>
              <a:rPr lang="en-US" sz="2800" dirty="0"/>
              <a:t>.</a:t>
            </a:r>
            <a:r>
              <a:rPr lang="el-GR" sz="2800" dirty="0"/>
              <a:t> </a:t>
            </a:r>
          </a:p>
        </p:txBody>
      </p:sp>
    </p:spTree>
    <p:extLst>
      <p:ext uri="{BB962C8B-B14F-4D97-AF65-F5344CB8AC3E}">
        <p14:creationId xmlns:p14="http://schemas.microsoft.com/office/powerpoint/2010/main" val="3957298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674189" y="103517"/>
            <a:ext cx="7190565" cy="6203404"/>
          </a:xfrm>
          <a:prstGeom prst="rect">
            <a:avLst/>
          </a:prstGeom>
        </p:spPr>
      </p:pic>
      <p:sp>
        <p:nvSpPr>
          <p:cNvPr id="3" name="Ορθογώνιο 2"/>
          <p:cNvSpPr/>
          <p:nvPr/>
        </p:nvSpPr>
        <p:spPr>
          <a:xfrm>
            <a:off x="3122762" y="1742536"/>
            <a:ext cx="871268" cy="38818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Ορθογώνιο 3"/>
          <p:cNvSpPr/>
          <p:nvPr/>
        </p:nvSpPr>
        <p:spPr>
          <a:xfrm>
            <a:off x="8453887" y="2562045"/>
            <a:ext cx="1026543" cy="37956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192336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t="1150"/>
          <a:stretch/>
        </p:blipFill>
        <p:spPr>
          <a:xfrm>
            <a:off x="3726611" y="224288"/>
            <a:ext cx="4622083" cy="5932436"/>
          </a:xfrm>
          <a:prstGeom prst="rect">
            <a:avLst/>
          </a:prstGeom>
        </p:spPr>
      </p:pic>
    </p:spTree>
    <p:extLst>
      <p:ext uri="{BB962C8B-B14F-4D97-AF65-F5344CB8AC3E}">
        <p14:creationId xmlns:p14="http://schemas.microsoft.com/office/powerpoint/2010/main" val="3317763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60173" y="966158"/>
            <a:ext cx="11791349" cy="4649638"/>
          </a:xfrm>
          <a:prstGeom prst="rect">
            <a:avLst/>
          </a:prstGeom>
        </p:spPr>
      </p:pic>
    </p:spTree>
    <p:extLst>
      <p:ext uri="{BB962C8B-B14F-4D97-AF65-F5344CB8AC3E}">
        <p14:creationId xmlns:p14="http://schemas.microsoft.com/office/powerpoint/2010/main" val="4097171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7"/>
          <p:cNvPicPr>
            <a:picLocks noChangeAspect="1"/>
          </p:cNvPicPr>
          <p:nvPr/>
        </p:nvPicPr>
        <p:blipFill rotWithShape="1">
          <a:blip r:embed="rId2"/>
          <a:srcRect b="3200"/>
          <a:stretch/>
        </p:blipFill>
        <p:spPr>
          <a:xfrm>
            <a:off x="2229276" y="248192"/>
            <a:ext cx="7604836" cy="6092224"/>
          </a:xfrm>
          <a:prstGeom prst="rect">
            <a:avLst/>
          </a:prstGeom>
        </p:spPr>
      </p:pic>
    </p:spTree>
    <p:extLst>
      <p:ext uri="{BB962C8B-B14F-4D97-AF65-F5344CB8AC3E}">
        <p14:creationId xmlns:p14="http://schemas.microsoft.com/office/powerpoint/2010/main" val="2565467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t="2315" r="1355"/>
          <a:stretch/>
        </p:blipFill>
        <p:spPr>
          <a:xfrm>
            <a:off x="914400" y="250166"/>
            <a:ext cx="10481094" cy="5960851"/>
          </a:xfrm>
          <a:prstGeom prst="rect">
            <a:avLst/>
          </a:prstGeom>
        </p:spPr>
      </p:pic>
    </p:spTree>
    <p:extLst>
      <p:ext uri="{BB962C8B-B14F-4D97-AF65-F5344CB8AC3E}">
        <p14:creationId xmlns:p14="http://schemas.microsoft.com/office/powerpoint/2010/main" val="3341432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655608" y="548582"/>
            <a:ext cx="11025089" cy="5472656"/>
          </a:xfrm>
          <a:prstGeom prst="rect">
            <a:avLst/>
          </a:prstGeom>
        </p:spPr>
      </p:pic>
      <p:pic>
        <p:nvPicPr>
          <p:cNvPr id="3" name="Εικόνα 2"/>
          <p:cNvPicPr>
            <a:picLocks noChangeAspect="1"/>
          </p:cNvPicPr>
          <p:nvPr/>
        </p:nvPicPr>
        <p:blipFill>
          <a:blip r:embed="rId3"/>
          <a:stretch>
            <a:fillRect/>
          </a:stretch>
        </p:blipFill>
        <p:spPr>
          <a:xfrm>
            <a:off x="1264309" y="5451894"/>
            <a:ext cx="5505450" cy="457200"/>
          </a:xfrm>
          <a:prstGeom prst="rect">
            <a:avLst/>
          </a:prstGeom>
        </p:spPr>
      </p:pic>
    </p:spTree>
    <p:extLst>
      <p:ext uri="{BB962C8B-B14F-4D97-AF65-F5344CB8AC3E}">
        <p14:creationId xmlns:p14="http://schemas.microsoft.com/office/powerpoint/2010/main" val="3947771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24287" y="1113983"/>
            <a:ext cx="11206559" cy="4467307"/>
          </a:xfrm>
          <a:prstGeom prst="rect">
            <a:avLst/>
          </a:prstGeom>
        </p:spPr>
      </p:pic>
    </p:spTree>
    <p:extLst>
      <p:ext uri="{BB962C8B-B14F-4D97-AF65-F5344CB8AC3E}">
        <p14:creationId xmlns:p14="http://schemas.microsoft.com/office/powerpoint/2010/main" val="4202127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05539" y="672861"/>
            <a:ext cx="11920230" cy="4554747"/>
          </a:xfrm>
          <a:prstGeom prst="rect">
            <a:avLst/>
          </a:prstGeom>
        </p:spPr>
      </p:pic>
    </p:spTree>
    <p:extLst>
      <p:ext uri="{BB962C8B-B14F-4D97-AF65-F5344CB8AC3E}">
        <p14:creationId xmlns:p14="http://schemas.microsoft.com/office/powerpoint/2010/main" val="3957561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950233" y="244224"/>
            <a:ext cx="6382740" cy="6044432"/>
          </a:xfrm>
          <a:prstGeom prst="rect">
            <a:avLst/>
          </a:prstGeom>
        </p:spPr>
      </p:pic>
    </p:spTree>
    <p:extLst>
      <p:ext uri="{BB962C8B-B14F-4D97-AF65-F5344CB8AC3E}">
        <p14:creationId xmlns:p14="http://schemas.microsoft.com/office/powerpoint/2010/main" val="6779562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63902" y="580294"/>
            <a:ext cx="11655994" cy="4623053"/>
          </a:xfrm>
          <a:prstGeom prst="rect">
            <a:avLst/>
          </a:prstGeom>
        </p:spPr>
      </p:pic>
    </p:spTree>
    <p:extLst>
      <p:ext uri="{BB962C8B-B14F-4D97-AF65-F5344CB8AC3E}">
        <p14:creationId xmlns:p14="http://schemas.microsoft.com/office/powerpoint/2010/main" val="159167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Servo motor(</a:t>
            </a:r>
            <a:r>
              <a:rPr lang="el-GR" dirty="0"/>
              <a:t>Σερβοκινητήρας</a:t>
            </a:r>
            <a:r>
              <a:rPr lang="en-US" dirty="0"/>
              <a:t>)</a:t>
            </a:r>
            <a:endParaRPr lang="el-GR" dirty="0"/>
          </a:p>
        </p:txBody>
      </p:sp>
      <p:pic>
        <p:nvPicPr>
          <p:cNvPr id="5" name="Εικόνα 4"/>
          <p:cNvPicPr>
            <a:picLocks noChangeAspect="1"/>
          </p:cNvPicPr>
          <p:nvPr/>
        </p:nvPicPr>
        <p:blipFill>
          <a:blip r:embed="rId2"/>
          <a:stretch>
            <a:fillRect/>
          </a:stretch>
        </p:blipFill>
        <p:spPr>
          <a:xfrm>
            <a:off x="725121" y="2124707"/>
            <a:ext cx="5867185" cy="34826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6860874" y="2311767"/>
            <a:ext cx="5331126" cy="3108543"/>
          </a:xfrm>
          <a:prstGeom prst="rect">
            <a:avLst/>
          </a:prstGeom>
          <a:noFill/>
        </p:spPr>
        <p:txBody>
          <a:bodyPr wrap="square" rtlCol="0">
            <a:spAutoFit/>
          </a:bodyPr>
          <a:lstStyle/>
          <a:p>
            <a:r>
              <a:rPr lang="en-US" sz="2800" dirty="0" smtClean="0"/>
              <a:t>O</a:t>
            </a:r>
            <a:r>
              <a:rPr lang="el-GR" sz="2800" dirty="0" smtClean="0"/>
              <a:t> σερβοκινητήρας </a:t>
            </a:r>
            <a:r>
              <a:rPr lang="el-GR" sz="2800" dirty="0"/>
              <a:t>π</a:t>
            </a:r>
            <a:r>
              <a:rPr lang="el-GR" sz="2800" dirty="0" smtClean="0"/>
              <a:t>εριέχει έναν </a:t>
            </a:r>
            <a:r>
              <a:rPr lang="el-GR" sz="2800" dirty="0"/>
              <a:t>μικρό κινητήρα DC συνδεδεμένο στον άξονα εξόδου μέσω των γραναζιών</a:t>
            </a:r>
            <a:r>
              <a:rPr lang="el-GR" sz="2800" dirty="0" smtClean="0"/>
              <a:t>.</a:t>
            </a:r>
            <a:endParaRPr lang="el-GR" sz="2800" dirty="0"/>
          </a:p>
          <a:p>
            <a:r>
              <a:rPr lang="el-GR" sz="2800" dirty="0"/>
              <a:t>Ο άξονας εξόδου οδηγεί έναν </a:t>
            </a:r>
            <a:r>
              <a:rPr lang="el-GR" sz="2800" dirty="0" smtClean="0"/>
              <a:t>σερβοβραχίονα </a:t>
            </a:r>
            <a:r>
              <a:rPr lang="el-GR" sz="2800" dirty="0"/>
              <a:t>και συνδέεται επίσης με ένα </a:t>
            </a:r>
            <a:r>
              <a:rPr lang="el-GR" sz="2800" dirty="0" smtClean="0"/>
              <a:t>ποτενσιόμετρο.</a:t>
            </a:r>
            <a:endParaRPr lang="el-GR" sz="2800" dirty="0"/>
          </a:p>
        </p:txBody>
      </p:sp>
    </p:spTree>
    <p:extLst>
      <p:ext uri="{BB962C8B-B14F-4D97-AF65-F5344CB8AC3E}">
        <p14:creationId xmlns:p14="http://schemas.microsoft.com/office/powerpoint/2010/main" val="2098499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p:cNvPicPr>
            <a:picLocks noChangeAspect="1"/>
          </p:cNvPicPr>
          <p:nvPr/>
        </p:nvPicPr>
        <p:blipFill>
          <a:blip r:embed="rId2"/>
          <a:stretch>
            <a:fillRect/>
          </a:stretch>
        </p:blipFill>
        <p:spPr>
          <a:xfrm>
            <a:off x="2165230" y="500333"/>
            <a:ext cx="7725499" cy="5385916"/>
          </a:xfrm>
          <a:prstGeom prst="rect">
            <a:avLst/>
          </a:prstGeom>
        </p:spPr>
      </p:pic>
    </p:spTree>
    <p:extLst>
      <p:ext uri="{BB962C8B-B14F-4D97-AF65-F5344CB8AC3E}">
        <p14:creationId xmlns:p14="http://schemas.microsoft.com/office/powerpoint/2010/main" val="2060859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251495" y="271528"/>
            <a:ext cx="8117455" cy="6070686"/>
          </a:xfrm>
          <a:prstGeom prst="rect">
            <a:avLst/>
          </a:prstGeom>
        </p:spPr>
      </p:pic>
    </p:spTree>
    <p:extLst>
      <p:ext uri="{BB962C8B-B14F-4D97-AF65-F5344CB8AC3E}">
        <p14:creationId xmlns:p14="http://schemas.microsoft.com/office/powerpoint/2010/main" val="3252348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242204" y="250167"/>
            <a:ext cx="9382619" cy="5961872"/>
          </a:xfrm>
          <a:prstGeom prst="rect">
            <a:avLst/>
          </a:prstGeom>
        </p:spPr>
      </p:pic>
    </p:spTree>
    <p:extLst>
      <p:ext uri="{BB962C8B-B14F-4D97-AF65-F5344CB8AC3E}">
        <p14:creationId xmlns:p14="http://schemas.microsoft.com/office/powerpoint/2010/main" val="1833899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DC </a:t>
            </a:r>
            <a:r>
              <a:rPr lang="en-US" dirty="0" smtClean="0"/>
              <a:t>motor</a:t>
            </a:r>
            <a:endParaRPr lang="el-GR" dirty="0"/>
          </a:p>
        </p:txBody>
      </p:sp>
      <p:pic>
        <p:nvPicPr>
          <p:cNvPr id="6" name="Θέση περιεχομένου 3"/>
          <p:cNvPicPr>
            <a:picLocks noGrp="1" noChangeAspect="1"/>
          </p:cNvPicPr>
          <p:nvPr>
            <p:ph idx="1"/>
          </p:nvPr>
        </p:nvPicPr>
        <p:blipFill>
          <a:blip r:embed="rId2"/>
          <a:stretch>
            <a:fillRect/>
          </a:stretch>
        </p:blipFill>
        <p:spPr>
          <a:xfrm>
            <a:off x="6413652" y="1938230"/>
            <a:ext cx="4742028" cy="41809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1097280" y="1938230"/>
            <a:ext cx="5197327" cy="3539430"/>
          </a:xfrm>
          <a:prstGeom prst="rect">
            <a:avLst/>
          </a:prstGeom>
          <a:noFill/>
        </p:spPr>
        <p:txBody>
          <a:bodyPr wrap="square" rtlCol="0">
            <a:spAutoFit/>
          </a:bodyPr>
          <a:lstStyle/>
          <a:p>
            <a:r>
              <a:rPr lang="el-GR" sz="2800" dirty="0"/>
              <a:t>Ο ρότορας βρίσκεται κανονικά στο εσωτερικό του κινητήρα, ενώ ο στάτης βρίσκεται στο εξωτερικό. Ο ρότορας περιέχει περιελίξεις πηνίου που τροφοδοτούνται από το ρεύμα DC και ο στάτης περιέχει είτε μόνιμους μαγνήτες είτε ηλεκτρομαγνητικά τυλίγματα.</a:t>
            </a:r>
          </a:p>
        </p:txBody>
      </p:sp>
    </p:spTree>
    <p:extLst>
      <p:ext uri="{BB962C8B-B14F-4D97-AF65-F5344CB8AC3E}">
        <p14:creationId xmlns:p14="http://schemas.microsoft.com/office/powerpoint/2010/main" val="3458896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200543" y="186816"/>
            <a:ext cx="6962774" cy="2648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Εικόνα 2"/>
          <p:cNvPicPr>
            <a:picLocks noChangeAspect="1"/>
          </p:cNvPicPr>
          <p:nvPr/>
        </p:nvPicPr>
        <p:blipFill>
          <a:blip r:embed="rId3"/>
          <a:stretch>
            <a:fillRect/>
          </a:stretch>
        </p:blipFill>
        <p:spPr>
          <a:xfrm>
            <a:off x="2200542" y="2910067"/>
            <a:ext cx="6962775" cy="3248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78471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DC motor</a:t>
            </a:r>
            <a:endParaRPr lang="el-GR" dirty="0"/>
          </a:p>
        </p:txBody>
      </p:sp>
      <p:sp>
        <p:nvSpPr>
          <p:cNvPr id="3" name="Θέση περιεχομένου 2"/>
          <p:cNvSpPr>
            <a:spLocks noGrp="1"/>
          </p:cNvSpPr>
          <p:nvPr>
            <p:ph idx="1"/>
          </p:nvPr>
        </p:nvSpPr>
        <p:spPr>
          <a:xfrm>
            <a:off x="1097280" y="1845733"/>
            <a:ext cx="4518516" cy="4529188"/>
          </a:xfrm>
        </p:spPr>
        <p:txBody>
          <a:bodyPr>
            <a:normAutofit/>
          </a:bodyPr>
          <a:lstStyle/>
          <a:p>
            <a:r>
              <a:rPr lang="el-GR" sz="2800" dirty="0"/>
              <a:t>Όταν ο κινητήρας τροφοδοτείται από ρεύμα DC, δημιουργείται ένα μαγνητικό </a:t>
            </a:r>
            <a:r>
              <a:rPr lang="el-GR" sz="2800" dirty="0" smtClean="0"/>
              <a:t>πεδίο που αλληλοεπιδρά με το μαγνητικό πεδίο των μόνιμων μαγνητών που βρίσκονται στα άκρα του κινητήρα. </a:t>
            </a:r>
            <a:r>
              <a:rPr lang="el-GR" sz="2800" dirty="0"/>
              <a:t>Αυτό προκαλεί την περιστροφή του </a:t>
            </a:r>
            <a:r>
              <a:rPr lang="el-GR" sz="2800" dirty="0" smtClean="0"/>
              <a:t>ρότορα, δηλαδή δημιουργείται κίνηση. </a:t>
            </a:r>
            <a:endParaRPr lang="el-GR" dirty="0"/>
          </a:p>
        </p:txBody>
      </p:sp>
      <p:pic>
        <p:nvPicPr>
          <p:cNvPr id="4" name="Θέση περιεχομένου 3"/>
          <p:cNvPicPr>
            <a:picLocks noChangeAspect="1"/>
          </p:cNvPicPr>
          <p:nvPr/>
        </p:nvPicPr>
        <p:blipFill rotWithShape="1">
          <a:blip r:embed="rId2"/>
          <a:srcRect l="3661" r="2160"/>
          <a:stretch/>
        </p:blipFill>
        <p:spPr>
          <a:xfrm>
            <a:off x="5615796" y="2181075"/>
            <a:ext cx="6280030" cy="3858503"/>
          </a:xfrm>
          <a:prstGeom prst="rect">
            <a:avLst/>
          </a:prstGeom>
        </p:spPr>
      </p:pic>
    </p:spTree>
    <p:extLst>
      <p:ext uri="{BB962C8B-B14F-4D97-AF65-F5344CB8AC3E}">
        <p14:creationId xmlns:p14="http://schemas.microsoft.com/office/powerpoint/2010/main" val="4996027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rotWithShape="1">
          <a:blip r:embed="rId2"/>
          <a:srcRect b="2475"/>
          <a:stretch/>
        </p:blipFill>
        <p:spPr>
          <a:xfrm>
            <a:off x="2199736" y="132842"/>
            <a:ext cx="7819458" cy="6141528"/>
          </a:xfrm>
          <a:prstGeom prst="rect">
            <a:avLst/>
          </a:prstGeom>
        </p:spPr>
      </p:pic>
    </p:spTree>
    <p:extLst>
      <p:ext uri="{BB962C8B-B14F-4D97-AF65-F5344CB8AC3E}">
        <p14:creationId xmlns:p14="http://schemas.microsoft.com/office/powerpoint/2010/main" val="3268764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p:cNvPicPr>
            <a:picLocks noChangeAspect="1"/>
          </p:cNvPicPr>
          <p:nvPr/>
        </p:nvPicPr>
        <p:blipFill rotWithShape="1">
          <a:blip r:embed="rId2"/>
          <a:srcRect l="5772" t="2162" r="3744" b="13155"/>
          <a:stretch/>
        </p:blipFill>
        <p:spPr>
          <a:xfrm>
            <a:off x="3191774" y="146648"/>
            <a:ext cx="5805578" cy="6075837"/>
          </a:xfrm>
          <a:prstGeom prst="rect">
            <a:avLst/>
          </a:prstGeom>
        </p:spPr>
      </p:pic>
    </p:spTree>
    <p:extLst>
      <p:ext uri="{BB962C8B-B14F-4D97-AF65-F5344CB8AC3E}">
        <p14:creationId xmlns:p14="http://schemas.microsoft.com/office/powerpoint/2010/main" val="4193385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044460" y="506160"/>
            <a:ext cx="8143335" cy="5444269"/>
          </a:xfrm>
          <a:prstGeom prst="rect">
            <a:avLst/>
          </a:prstGeom>
        </p:spPr>
      </p:pic>
    </p:spTree>
    <p:extLst>
      <p:ext uri="{BB962C8B-B14F-4D97-AF65-F5344CB8AC3E}">
        <p14:creationId xmlns:p14="http://schemas.microsoft.com/office/powerpoint/2010/main" val="4218326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DC motor</a:t>
            </a:r>
            <a:endParaRPr lang="el-GR" dirty="0"/>
          </a:p>
        </p:txBody>
      </p:sp>
      <p:sp>
        <p:nvSpPr>
          <p:cNvPr id="4" name="TextBox 3"/>
          <p:cNvSpPr txBox="1"/>
          <p:nvPr/>
        </p:nvSpPr>
        <p:spPr>
          <a:xfrm>
            <a:off x="1097280" y="1737360"/>
            <a:ext cx="10936569" cy="1815882"/>
          </a:xfrm>
          <a:prstGeom prst="rect">
            <a:avLst/>
          </a:prstGeom>
          <a:noFill/>
        </p:spPr>
        <p:txBody>
          <a:bodyPr wrap="square" rtlCol="0">
            <a:spAutoFit/>
          </a:bodyPr>
          <a:lstStyle/>
          <a:p>
            <a:r>
              <a:rPr lang="el-GR" sz="2800" dirty="0"/>
              <a:t>Για να έχουμε έναν πλήρη έλεγχο του κινητήρα DC, πρέπει να ελέγχουμε την ταχύτητα και την κατεύθυνση περιστροφής του</a:t>
            </a:r>
            <a:r>
              <a:rPr lang="el-GR" sz="2800" dirty="0" smtClean="0"/>
              <a:t>.</a:t>
            </a:r>
          </a:p>
          <a:p>
            <a:r>
              <a:rPr lang="el-GR" sz="2800" b="1" dirty="0" smtClean="0"/>
              <a:t>PWM</a:t>
            </a:r>
            <a:r>
              <a:rPr lang="el-GR" sz="2800" dirty="0" smtClean="0"/>
              <a:t> </a:t>
            </a:r>
            <a:r>
              <a:rPr lang="el-GR" sz="2800" dirty="0"/>
              <a:t>- Για τον έλεγχο της </a:t>
            </a:r>
            <a:r>
              <a:rPr lang="el-GR" sz="2800" dirty="0" smtClean="0"/>
              <a:t>ταχύτητας.</a:t>
            </a:r>
            <a:endParaRPr lang="el-GR" sz="2800" dirty="0"/>
          </a:p>
          <a:p>
            <a:r>
              <a:rPr lang="el-GR" sz="2800" b="1" dirty="0" smtClean="0"/>
              <a:t>H-</a:t>
            </a:r>
            <a:r>
              <a:rPr lang="el-GR" sz="2800" b="1" dirty="0" err="1" smtClean="0"/>
              <a:t>Bridge</a:t>
            </a:r>
            <a:r>
              <a:rPr lang="el-GR" sz="2800" b="1" dirty="0" smtClean="0"/>
              <a:t> </a:t>
            </a:r>
            <a:r>
              <a:rPr lang="el-GR" sz="2800" dirty="0" smtClean="0"/>
              <a:t>- Για </a:t>
            </a:r>
            <a:r>
              <a:rPr lang="el-GR" sz="2800" dirty="0"/>
              <a:t>τον έλεγχο της κατεύθυνσης </a:t>
            </a:r>
            <a:r>
              <a:rPr lang="el-GR" sz="2800" dirty="0" smtClean="0"/>
              <a:t>περιστροφής.</a:t>
            </a:r>
            <a:endParaRPr lang="el-GR" sz="2800" dirty="0"/>
          </a:p>
        </p:txBody>
      </p:sp>
      <p:pic>
        <p:nvPicPr>
          <p:cNvPr id="6" name="Εικόνα 5"/>
          <p:cNvPicPr>
            <a:picLocks noChangeAspect="1"/>
          </p:cNvPicPr>
          <p:nvPr/>
        </p:nvPicPr>
        <p:blipFill>
          <a:blip r:embed="rId2"/>
          <a:stretch>
            <a:fillRect/>
          </a:stretch>
        </p:blipFill>
        <p:spPr>
          <a:xfrm>
            <a:off x="3200400" y="3627408"/>
            <a:ext cx="5155541" cy="2456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47112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Servo motor(</a:t>
            </a:r>
            <a:r>
              <a:rPr lang="el-GR" dirty="0"/>
              <a:t>Σερβοκινητήρας</a:t>
            </a:r>
            <a:r>
              <a:rPr lang="en-US" dirty="0"/>
              <a:t>)</a:t>
            </a:r>
            <a:endParaRPr lang="el-GR" dirty="0"/>
          </a:p>
        </p:txBody>
      </p:sp>
      <p:pic>
        <p:nvPicPr>
          <p:cNvPr id="8" name="Θέση περιεχομένου 7"/>
          <p:cNvPicPr>
            <a:picLocks noGrp="1" noChangeAspect="1"/>
          </p:cNvPicPr>
          <p:nvPr>
            <p:ph idx="1"/>
          </p:nvPr>
        </p:nvPicPr>
        <p:blipFill rotWithShape="1">
          <a:blip r:embed="rId2"/>
          <a:srcRect t="10661" b="3317"/>
          <a:stretch/>
        </p:blipFill>
        <p:spPr>
          <a:xfrm>
            <a:off x="2263679" y="3205168"/>
            <a:ext cx="7725602" cy="2809310"/>
          </a:xfrm>
          <a:prstGeom prst="rect">
            <a:avLst/>
          </a:prstGeom>
        </p:spPr>
      </p:pic>
      <p:sp>
        <p:nvSpPr>
          <p:cNvPr id="9" name="TextBox 8"/>
          <p:cNvSpPr txBox="1"/>
          <p:nvPr/>
        </p:nvSpPr>
        <p:spPr>
          <a:xfrm>
            <a:off x="1097280" y="1820173"/>
            <a:ext cx="10230928" cy="1384995"/>
          </a:xfrm>
          <a:prstGeom prst="rect">
            <a:avLst/>
          </a:prstGeom>
          <a:noFill/>
        </p:spPr>
        <p:txBody>
          <a:bodyPr wrap="square" rtlCol="0">
            <a:spAutoFit/>
          </a:bodyPr>
          <a:lstStyle/>
          <a:p>
            <a:r>
              <a:rPr lang="el-GR" sz="2800" dirty="0"/>
              <a:t>Ένα σύστημα κλειστού βρόχου χρησιμοποιεί το σήμα ανάδρασης για να ρυθμίσει την ταχύτητα και την κατεύθυνση του κινητήρα για να επιτύχει το επιθυμητό αποτέλεσμα.</a:t>
            </a:r>
          </a:p>
        </p:txBody>
      </p:sp>
    </p:spTree>
    <p:extLst>
      <p:ext uri="{BB962C8B-B14F-4D97-AF65-F5344CB8AC3E}">
        <p14:creationId xmlns:p14="http://schemas.microsoft.com/office/powerpoint/2010/main" val="3779699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621102" y="286603"/>
            <a:ext cx="10534578" cy="1450757"/>
          </a:xfrm>
        </p:spPr>
        <p:txBody>
          <a:bodyPr>
            <a:normAutofit/>
          </a:bodyPr>
          <a:lstStyle/>
          <a:p>
            <a:r>
              <a:rPr lang="en-US" dirty="0"/>
              <a:t>DC </a:t>
            </a:r>
            <a:r>
              <a:rPr lang="en-US" dirty="0" smtClean="0"/>
              <a:t>motor - </a:t>
            </a:r>
            <a:r>
              <a:rPr lang="el-GR" b="1" dirty="0" smtClean="0"/>
              <a:t>PWM</a:t>
            </a:r>
            <a:endParaRPr lang="el-GR" dirty="0"/>
          </a:p>
        </p:txBody>
      </p:sp>
      <p:sp>
        <p:nvSpPr>
          <p:cNvPr id="4" name="TextBox 3"/>
          <p:cNvSpPr txBox="1"/>
          <p:nvPr/>
        </p:nvSpPr>
        <p:spPr>
          <a:xfrm>
            <a:off x="621102" y="1633843"/>
            <a:ext cx="11430000" cy="4832092"/>
          </a:xfrm>
          <a:prstGeom prst="rect">
            <a:avLst/>
          </a:prstGeom>
          <a:noFill/>
        </p:spPr>
        <p:txBody>
          <a:bodyPr wrap="square" rtlCol="0">
            <a:spAutoFit/>
          </a:bodyPr>
          <a:lstStyle/>
          <a:p>
            <a:r>
              <a:rPr lang="el-GR" sz="2800" b="1" dirty="0" smtClean="0"/>
              <a:t>Η </a:t>
            </a:r>
            <a:r>
              <a:rPr lang="el-GR" sz="2800" b="1" dirty="0"/>
              <a:t>ταχύτητα ενός κινητήρα DC μπορεί να ελεγχθεί μεταβάλλοντας την τάση εισόδου του. </a:t>
            </a:r>
            <a:r>
              <a:rPr lang="el-GR" sz="2800" dirty="0" smtClean="0"/>
              <a:t>Αυτό μπορούμε να το κάνουμε χρησιμοποιώντας το PWM(</a:t>
            </a:r>
            <a:r>
              <a:rPr lang="el-GR" sz="2800" dirty="0" err="1" smtClean="0"/>
              <a:t>Pulse</a:t>
            </a:r>
            <a:r>
              <a:rPr lang="el-GR" sz="2800" dirty="0" smtClean="0"/>
              <a:t> </a:t>
            </a:r>
            <a:r>
              <a:rPr lang="el-GR" sz="2800" dirty="0" err="1"/>
              <a:t>Width</a:t>
            </a:r>
            <a:r>
              <a:rPr lang="el-GR" sz="2800" dirty="0"/>
              <a:t> </a:t>
            </a:r>
            <a:r>
              <a:rPr lang="el-GR" sz="2800" dirty="0" err="1"/>
              <a:t>Modulation</a:t>
            </a:r>
            <a:r>
              <a:rPr lang="el-GR" sz="2800" dirty="0" smtClean="0"/>
              <a:t>). </a:t>
            </a:r>
            <a:r>
              <a:rPr lang="el-GR" sz="2800" b="1" dirty="0" smtClean="0"/>
              <a:t>Όσα περισσότερη τάση δοθεί στον κινητήρα, τόσο μεγαλύτερη η ταχύτητα περιστροφής.</a:t>
            </a:r>
            <a:endParaRPr lang="el-GR" sz="2800" b="1" dirty="0"/>
          </a:p>
          <a:p>
            <a:r>
              <a:rPr lang="el-GR" sz="2800" dirty="0"/>
              <a:t>Το PWM είναι μια τεχνική όπου η μέση τιμή της τάσης εισόδου ρυθμίζεται με την αποστολή μιας σειράς παλμών </a:t>
            </a:r>
            <a:r>
              <a:rPr lang="el-GR" sz="2800" dirty="0" smtClean="0"/>
              <a:t>ON-OFF. Η </a:t>
            </a:r>
            <a:r>
              <a:rPr lang="el-GR" sz="2800" dirty="0"/>
              <a:t>μέση τάση είναι ανάλογη με το πλάτος των παλμών που είναι γνωστός ως κύκλος </a:t>
            </a:r>
            <a:r>
              <a:rPr lang="el-GR" sz="2800" dirty="0" smtClean="0"/>
              <a:t>λειτουργίας</a:t>
            </a:r>
            <a:r>
              <a:rPr lang="en-US" sz="2800" dirty="0" smtClean="0"/>
              <a:t>(duty cycle)</a:t>
            </a:r>
            <a:r>
              <a:rPr lang="el-GR" sz="2800" dirty="0" smtClean="0"/>
              <a:t>.</a:t>
            </a:r>
            <a:endParaRPr lang="el-GR" sz="2800" dirty="0"/>
          </a:p>
          <a:p>
            <a:r>
              <a:rPr lang="el-GR" sz="2800" u="sng" dirty="0"/>
              <a:t>Όσο υψηλότερος είναι ο κύκλος λειτουργίας, τόσο μεγαλύτερη είναι η μέση τάση που εφαρμόζεται στον κινητήρα </a:t>
            </a:r>
            <a:r>
              <a:rPr lang="el-GR" sz="2800" u="sng" dirty="0" err="1" smtClean="0"/>
              <a:t>dc</a:t>
            </a:r>
            <a:r>
              <a:rPr lang="el-GR" sz="2800" dirty="0" smtClean="0"/>
              <a:t>(High </a:t>
            </a:r>
            <a:r>
              <a:rPr lang="el-GR" sz="2800" dirty="0" err="1"/>
              <a:t>Speed</a:t>
            </a:r>
            <a:r>
              <a:rPr lang="el-GR" sz="2800" dirty="0"/>
              <a:t>) και </a:t>
            </a:r>
            <a:r>
              <a:rPr lang="el-GR" sz="2800" u="sng" dirty="0"/>
              <a:t>όσο χαμηλότερος είναι ο κύκλος λειτουργίας, τόσο μικρότερη είναι η μέση τάση</a:t>
            </a:r>
            <a:r>
              <a:rPr lang="el-GR" sz="2800" dirty="0"/>
              <a:t> που εφαρμόζεται στον κινητήρα </a:t>
            </a:r>
            <a:r>
              <a:rPr lang="el-GR" sz="2800" dirty="0" err="1" smtClean="0"/>
              <a:t>dc</a:t>
            </a:r>
            <a:r>
              <a:rPr lang="el-GR" sz="2800" dirty="0" smtClean="0"/>
              <a:t>(</a:t>
            </a:r>
            <a:r>
              <a:rPr lang="el-GR" sz="2800" dirty="0" err="1" smtClean="0"/>
              <a:t>Low</a:t>
            </a:r>
            <a:r>
              <a:rPr lang="el-GR" sz="2800" dirty="0" smtClean="0"/>
              <a:t> </a:t>
            </a:r>
            <a:r>
              <a:rPr lang="el-GR" sz="2800" dirty="0" err="1"/>
              <a:t>Speed</a:t>
            </a:r>
            <a:r>
              <a:rPr lang="el-GR" sz="2800" dirty="0"/>
              <a:t>).</a:t>
            </a:r>
          </a:p>
        </p:txBody>
      </p:sp>
    </p:spTree>
    <p:extLst>
      <p:ext uri="{BB962C8B-B14F-4D97-AF65-F5344CB8AC3E}">
        <p14:creationId xmlns:p14="http://schemas.microsoft.com/office/powerpoint/2010/main" val="489056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3188206" y="250167"/>
            <a:ext cx="5629427" cy="5909094"/>
          </a:xfrm>
          <a:prstGeom prst="rect">
            <a:avLst/>
          </a:prstGeom>
        </p:spPr>
      </p:pic>
    </p:spTree>
    <p:extLst>
      <p:ext uri="{BB962C8B-B14F-4D97-AF65-F5344CB8AC3E}">
        <p14:creationId xmlns:p14="http://schemas.microsoft.com/office/powerpoint/2010/main" val="1941600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DC </a:t>
            </a:r>
            <a:r>
              <a:rPr lang="en-US" dirty="0" smtClean="0"/>
              <a:t>motor - </a:t>
            </a:r>
            <a:r>
              <a:rPr lang="el-GR" b="1" dirty="0" smtClean="0"/>
              <a:t>H-</a:t>
            </a:r>
            <a:r>
              <a:rPr lang="el-GR" b="1" dirty="0" err="1" smtClean="0"/>
              <a:t>Bridge</a:t>
            </a:r>
            <a:endParaRPr lang="el-GR" b="1" dirty="0"/>
          </a:p>
        </p:txBody>
      </p:sp>
      <p:sp>
        <p:nvSpPr>
          <p:cNvPr id="3" name="TextBox 2"/>
          <p:cNvSpPr txBox="1"/>
          <p:nvPr/>
        </p:nvSpPr>
        <p:spPr>
          <a:xfrm>
            <a:off x="1097280" y="2030658"/>
            <a:ext cx="10505248" cy="3539430"/>
          </a:xfrm>
          <a:prstGeom prst="rect">
            <a:avLst/>
          </a:prstGeom>
          <a:noFill/>
        </p:spPr>
        <p:txBody>
          <a:bodyPr wrap="square" rtlCol="0">
            <a:spAutoFit/>
          </a:bodyPr>
          <a:lstStyle/>
          <a:p>
            <a:r>
              <a:rPr lang="el-GR" sz="2800" b="1" dirty="0" smtClean="0"/>
              <a:t>Η </a:t>
            </a:r>
            <a:r>
              <a:rPr lang="el-GR" sz="2800" b="1" dirty="0"/>
              <a:t>κατεύθυνση περιστροφής του κινητήρα DC μπορεί να ελεγχθεί αλλάζοντας την πολικότητα της τάσης εισόδου του. </a:t>
            </a:r>
            <a:r>
              <a:rPr lang="el-GR" sz="2800" dirty="0"/>
              <a:t>Μια κοινή τεχνική για να το </a:t>
            </a:r>
            <a:r>
              <a:rPr lang="el-GR" sz="2800" dirty="0" smtClean="0"/>
              <a:t>κάνουμε </a:t>
            </a:r>
            <a:r>
              <a:rPr lang="el-GR" sz="2800" dirty="0"/>
              <a:t>αυτό είναι να </a:t>
            </a:r>
            <a:r>
              <a:rPr lang="el-GR" sz="2800" dirty="0" smtClean="0"/>
              <a:t>χρησιμοποιήσουμε </a:t>
            </a:r>
            <a:r>
              <a:rPr lang="el-GR" sz="2800" dirty="0"/>
              <a:t>ένα H-</a:t>
            </a:r>
            <a:r>
              <a:rPr lang="el-GR" sz="2800" dirty="0" err="1"/>
              <a:t>Bridge</a:t>
            </a:r>
            <a:r>
              <a:rPr lang="el-GR" sz="2800" dirty="0" smtClean="0"/>
              <a:t>.</a:t>
            </a:r>
            <a:endParaRPr lang="el-GR" sz="2800" dirty="0"/>
          </a:p>
          <a:p>
            <a:r>
              <a:rPr lang="el-GR" sz="2800" dirty="0"/>
              <a:t>Ένα κύκλωμα H-</a:t>
            </a:r>
            <a:r>
              <a:rPr lang="el-GR" sz="2800" dirty="0" err="1"/>
              <a:t>Bridge</a:t>
            </a:r>
            <a:r>
              <a:rPr lang="el-GR" sz="2800" dirty="0"/>
              <a:t> περιέχει τέσσερις διακόπτες με τον κινητήρα στο κέντρο να σχηματίζει διάταξη τύπου H</a:t>
            </a:r>
            <a:r>
              <a:rPr lang="el-GR" sz="2800" dirty="0" smtClean="0"/>
              <a:t>.</a:t>
            </a:r>
            <a:endParaRPr lang="el-GR" sz="2800" dirty="0"/>
          </a:p>
          <a:p>
            <a:r>
              <a:rPr lang="el-GR" sz="2800" u="sng" dirty="0"/>
              <a:t>Το κλείσιμο δύο συγκεκριμένων διακοπτών ταυτόχρονα αντιστρέφει την πολικότητα της τάσης που εφαρμόζεται στον κινητήρα. </a:t>
            </a:r>
            <a:r>
              <a:rPr lang="el-GR" sz="2800" dirty="0"/>
              <a:t>Αυτό προκαλεί </a:t>
            </a:r>
            <a:r>
              <a:rPr lang="el-GR" sz="2800" u="sng" dirty="0"/>
              <a:t>αλλαγή στην κατεύθυνση περιστροφής του κινητήρα</a:t>
            </a:r>
            <a:r>
              <a:rPr lang="el-GR" sz="2800" dirty="0" smtClean="0"/>
              <a:t>.</a:t>
            </a:r>
            <a:endParaRPr lang="el-GR" sz="2800" dirty="0"/>
          </a:p>
        </p:txBody>
      </p:sp>
    </p:spTree>
    <p:extLst>
      <p:ext uri="{BB962C8B-B14F-4D97-AF65-F5344CB8AC3E}">
        <p14:creationId xmlns:p14="http://schemas.microsoft.com/office/powerpoint/2010/main" val="36285767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005247" y="188165"/>
            <a:ext cx="3975417" cy="5824448"/>
          </a:xfrm>
          <a:prstGeom prst="rect">
            <a:avLst/>
          </a:prstGeom>
        </p:spPr>
      </p:pic>
      <p:pic>
        <p:nvPicPr>
          <p:cNvPr id="3" name="Εικόνα 2"/>
          <p:cNvPicPr>
            <a:picLocks noChangeAspect="1"/>
          </p:cNvPicPr>
          <p:nvPr/>
        </p:nvPicPr>
        <p:blipFill>
          <a:blip r:embed="rId3"/>
          <a:stretch>
            <a:fillRect/>
          </a:stretch>
        </p:blipFill>
        <p:spPr>
          <a:xfrm>
            <a:off x="6328987" y="188165"/>
            <a:ext cx="4098371" cy="5824448"/>
          </a:xfrm>
          <a:prstGeom prst="rect">
            <a:avLst/>
          </a:prstGeom>
        </p:spPr>
      </p:pic>
      <p:pic>
        <p:nvPicPr>
          <p:cNvPr id="4" name="Εικόνα 3"/>
          <p:cNvPicPr>
            <a:picLocks noChangeAspect="1"/>
          </p:cNvPicPr>
          <p:nvPr/>
        </p:nvPicPr>
        <p:blipFill>
          <a:blip r:embed="rId4"/>
          <a:stretch>
            <a:fillRect/>
          </a:stretch>
        </p:blipFill>
        <p:spPr>
          <a:xfrm>
            <a:off x="1633537" y="3760938"/>
            <a:ext cx="2524125" cy="1009650"/>
          </a:xfrm>
          <a:prstGeom prst="rect">
            <a:avLst/>
          </a:prstGeom>
        </p:spPr>
      </p:pic>
      <p:pic>
        <p:nvPicPr>
          <p:cNvPr id="5" name="Εικόνα 4"/>
          <p:cNvPicPr>
            <a:picLocks noChangeAspect="1"/>
          </p:cNvPicPr>
          <p:nvPr/>
        </p:nvPicPr>
        <p:blipFill>
          <a:blip r:embed="rId4"/>
          <a:stretch>
            <a:fillRect/>
          </a:stretch>
        </p:blipFill>
        <p:spPr>
          <a:xfrm>
            <a:off x="7180322" y="3924839"/>
            <a:ext cx="2524125" cy="1009650"/>
          </a:xfrm>
          <a:prstGeom prst="rect">
            <a:avLst/>
          </a:prstGeom>
        </p:spPr>
      </p:pic>
    </p:spTree>
    <p:extLst>
      <p:ext uri="{BB962C8B-B14F-4D97-AF65-F5344CB8AC3E}">
        <p14:creationId xmlns:p14="http://schemas.microsoft.com/office/powerpoint/2010/main" val="143933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80" y="329735"/>
            <a:ext cx="11094720" cy="1450757"/>
          </a:xfrm>
        </p:spPr>
        <p:txBody>
          <a:bodyPr>
            <a:normAutofit/>
          </a:bodyPr>
          <a:lstStyle/>
          <a:p>
            <a:r>
              <a:rPr lang="en-US" dirty="0" smtClean="0"/>
              <a:t>L293D DC </a:t>
            </a:r>
            <a:r>
              <a:rPr lang="en-US" dirty="0"/>
              <a:t>Motor Driver IC </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5591643" y="1952314"/>
            <a:ext cx="4623227" cy="4207434"/>
          </a:xfrm>
          <a:prstGeom prst="rect">
            <a:avLst/>
          </a:prstGeom>
        </p:spPr>
      </p:pic>
      <p:sp>
        <p:nvSpPr>
          <p:cNvPr id="3" name="TextBox 2"/>
          <p:cNvSpPr txBox="1"/>
          <p:nvPr/>
        </p:nvSpPr>
        <p:spPr>
          <a:xfrm>
            <a:off x="1097280" y="2501759"/>
            <a:ext cx="4494363" cy="3108543"/>
          </a:xfrm>
          <a:prstGeom prst="rect">
            <a:avLst/>
          </a:prstGeom>
          <a:noFill/>
        </p:spPr>
        <p:txBody>
          <a:bodyPr wrap="square" rtlCol="0">
            <a:spAutoFit/>
          </a:bodyPr>
          <a:lstStyle/>
          <a:p>
            <a:r>
              <a:rPr lang="el-GR" sz="2800" dirty="0"/>
              <a:t>Το L293D είναι ένας οδηγός κινητήρα H-Bridge διπλού καναλιού ικανός να οδηγεί ένα ζευγάρι κινητήρες </a:t>
            </a:r>
            <a:r>
              <a:rPr lang="el-GR" sz="2800" dirty="0" smtClean="0"/>
              <a:t>DC.</a:t>
            </a:r>
            <a:endParaRPr lang="el-GR" sz="2800" dirty="0"/>
          </a:p>
          <a:p>
            <a:r>
              <a:rPr lang="el-GR" sz="2800" dirty="0"/>
              <a:t>Αυτό σημαίνει ότι μπορεί να οδηγήσει μεμονωμένα έως δύο </a:t>
            </a:r>
            <a:r>
              <a:rPr lang="el-GR" sz="2800" dirty="0" smtClean="0"/>
              <a:t>κινητήρες</a:t>
            </a:r>
            <a:r>
              <a:rPr lang="el-GR" sz="2800" dirty="0"/>
              <a:t>.</a:t>
            </a:r>
          </a:p>
        </p:txBody>
      </p:sp>
    </p:spTree>
    <p:extLst>
      <p:ext uri="{BB962C8B-B14F-4D97-AF65-F5344CB8AC3E}">
        <p14:creationId xmlns:p14="http://schemas.microsoft.com/office/powerpoint/2010/main" val="38429586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449238" y="321833"/>
            <a:ext cx="9100868" cy="5905286"/>
          </a:xfrm>
          <a:prstGeom prst="rect">
            <a:avLst/>
          </a:prstGeom>
        </p:spPr>
      </p:pic>
    </p:spTree>
    <p:extLst>
      <p:ext uri="{BB962C8B-B14F-4D97-AF65-F5344CB8AC3E}">
        <p14:creationId xmlns:p14="http://schemas.microsoft.com/office/powerpoint/2010/main" val="11228417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L293D DC Motor Driver IC </a:t>
            </a:r>
            <a:endParaRPr lang="el-GR" dirty="0"/>
          </a:p>
        </p:txBody>
      </p:sp>
      <p:sp>
        <p:nvSpPr>
          <p:cNvPr id="3" name="Θέση περιεχομένου 2"/>
          <p:cNvSpPr>
            <a:spLocks noGrp="1"/>
          </p:cNvSpPr>
          <p:nvPr>
            <p:ph idx="1"/>
          </p:nvPr>
        </p:nvSpPr>
        <p:spPr>
          <a:xfrm>
            <a:off x="1097280" y="1845734"/>
            <a:ext cx="10953822" cy="4511934"/>
          </a:xfrm>
        </p:spPr>
        <p:txBody>
          <a:bodyPr>
            <a:normAutofit/>
          </a:bodyPr>
          <a:lstStyle/>
          <a:p>
            <a:r>
              <a:rPr lang="el-GR" sz="2800" dirty="0" smtClean="0"/>
              <a:t>Στους ακροδέκτες</a:t>
            </a:r>
            <a:r>
              <a:rPr lang="en-US" sz="2800" dirty="0" smtClean="0"/>
              <a:t> OUT1, OUT2</a:t>
            </a:r>
            <a:r>
              <a:rPr lang="el-GR" sz="2800" dirty="0" smtClean="0"/>
              <a:t> και </a:t>
            </a:r>
            <a:r>
              <a:rPr lang="en-US" sz="2800" dirty="0" smtClean="0"/>
              <a:t>OUT</a:t>
            </a:r>
            <a:r>
              <a:rPr lang="el-GR" sz="2800" dirty="0" smtClean="0"/>
              <a:t>3</a:t>
            </a:r>
            <a:r>
              <a:rPr lang="en-US" sz="2800" dirty="0" smtClean="0"/>
              <a:t>, OUT</a:t>
            </a:r>
            <a:r>
              <a:rPr lang="el-GR" sz="2800" dirty="0" smtClean="0"/>
              <a:t>4 συνδέουμε τους δύο κινητήρες.</a:t>
            </a:r>
          </a:p>
          <a:p>
            <a:r>
              <a:rPr lang="el-GR" sz="2800" dirty="0" smtClean="0"/>
              <a:t>Στα </a:t>
            </a:r>
            <a:r>
              <a:rPr lang="en-US" sz="2800" dirty="0" smtClean="0"/>
              <a:t>IN1, IN2 </a:t>
            </a:r>
            <a:r>
              <a:rPr lang="el-GR" sz="2800" dirty="0" smtClean="0"/>
              <a:t>και </a:t>
            </a:r>
            <a:r>
              <a:rPr lang="en-US" sz="2800" dirty="0" smtClean="0"/>
              <a:t>IN</a:t>
            </a:r>
            <a:r>
              <a:rPr lang="el-GR" sz="2800" dirty="0" smtClean="0"/>
              <a:t>3</a:t>
            </a:r>
            <a:r>
              <a:rPr lang="en-US" sz="2800" dirty="0" smtClean="0"/>
              <a:t>, IN</a:t>
            </a:r>
            <a:r>
              <a:rPr lang="el-GR" sz="2800" dirty="0" smtClean="0"/>
              <a:t>4</a:t>
            </a:r>
            <a:r>
              <a:rPr lang="en-US" sz="2800" dirty="0" smtClean="0"/>
              <a:t> </a:t>
            </a:r>
            <a:r>
              <a:rPr lang="el-GR" sz="2800" dirty="0" smtClean="0"/>
              <a:t>τα συνδέουμε σε </a:t>
            </a:r>
            <a:r>
              <a:rPr lang="en-US" sz="2800" dirty="0" smtClean="0"/>
              <a:t>digital pins </a:t>
            </a:r>
            <a:r>
              <a:rPr lang="el-GR" sz="2800" dirty="0" smtClean="0"/>
              <a:t>του </a:t>
            </a:r>
            <a:r>
              <a:rPr lang="en-US" sz="2800" dirty="0" smtClean="0"/>
              <a:t>Arduino </a:t>
            </a:r>
            <a:r>
              <a:rPr lang="el-GR" sz="2800" dirty="0" smtClean="0"/>
              <a:t>και ακολουθώντας το πινακάκι παρακάτω μπορούμε να ελέγξουμε τη φορά περιστροφής του κινητήρα.</a:t>
            </a:r>
            <a:r>
              <a:rPr lang="en-US" sz="2800" dirty="0" smtClean="0"/>
              <a:t> </a:t>
            </a:r>
            <a:endParaRPr lang="el-GR" sz="2800" dirty="0" smtClean="0"/>
          </a:p>
          <a:p>
            <a:r>
              <a:rPr lang="el-GR" sz="2800" dirty="0" smtClean="0"/>
              <a:t>Τα </a:t>
            </a:r>
            <a:r>
              <a:rPr lang="en-US" sz="2800" dirty="0" smtClean="0"/>
              <a:t>ENA, ENB </a:t>
            </a:r>
            <a:r>
              <a:rPr lang="el-GR" sz="2800" dirty="0" smtClean="0"/>
              <a:t>τα συνδέουμε σε </a:t>
            </a:r>
            <a:r>
              <a:rPr lang="en-US" sz="2800" dirty="0"/>
              <a:t>digital pins </a:t>
            </a:r>
            <a:r>
              <a:rPr lang="el-GR" sz="2800" dirty="0"/>
              <a:t>του </a:t>
            </a:r>
            <a:r>
              <a:rPr lang="en-US" sz="2800" dirty="0"/>
              <a:t>Arduino </a:t>
            </a:r>
            <a:r>
              <a:rPr lang="el-GR" sz="2800" dirty="0" smtClean="0"/>
              <a:t> με περισπωμένη(έχουν τη δυνατότητα ελέγχου με </a:t>
            </a:r>
            <a:r>
              <a:rPr lang="en-US" sz="2800" dirty="0" smtClean="0"/>
              <a:t>pwm</a:t>
            </a:r>
            <a:r>
              <a:rPr lang="el-GR" sz="2800" dirty="0" smtClean="0"/>
              <a:t>).</a:t>
            </a:r>
            <a:r>
              <a:rPr lang="en-US" sz="2800" dirty="0" smtClean="0"/>
              <a:t> </a:t>
            </a:r>
            <a:r>
              <a:rPr lang="el-GR" sz="2800" dirty="0" smtClean="0"/>
              <a:t>Ελέγχουν την ταχύτητα περιστροφής του κινητήρα.</a:t>
            </a:r>
          </a:p>
          <a:p>
            <a:r>
              <a:rPr lang="el-GR" sz="2800" dirty="0" smtClean="0"/>
              <a:t>Τα </a:t>
            </a:r>
            <a:r>
              <a:rPr lang="en-US" sz="2800" dirty="0" smtClean="0"/>
              <a:t>IN </a:t>
            </a:r>
            <a:r>
              <a:rPr lang="el-GR" sz="2800" dirty="0" smtClean="0"/>
              <a:t>και </a:t>
            </a:r>
            <a:r>
              <a:rPr lang="en-US" sz="2800" dirty="0" smtClean="0"/>
              <a:t>EN pins</a:t>
            </a:r>
            <a:r>
              <a:rPr lang="el-GR" sz="2800" dirty="0" smtClean="0"/>
              <a:t> τα δηλώνουμε σαν </a:t>
            </a:r>
            <a:r>
              <a:rPr lang="en-US" sz="2800" dirty="0" smtClean="0"/>
              <a:t>OUTPUT.</a:t>
            </a:r>
            <a:endParaRPr lang="el-GR" sz="2800" dirty="0"/>
          </a:p>
        </p:txBody>
      </p:sp>
    </p:spTree>
    <p:extLst>
      <p:ext uri="{BB962C8B-B14F-4D97-AF65-F5344CB8AC3E}">
        <p14:creationId xmlns:p14="http://schemas.microsoft.com/office/powerpoint/2010/main" val="2344143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L293D DC Motor Driver IC </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22695" y="2135317"/>
            <a:ext cx="8807570" cy="3799656"/>
          </a:xfrm>
          <a:prstGeom prst="rect">
            <a:avLst/>
          </a:prstGeom>
        </p:spPr>
      </p:pic>
    </p:spTree>
    <p:extLst>
      <p:ext uri="{BB962C8B-B14F-4D97-AF65-F5344CB8AC3E}">
        <p14:creationId xmlns:p14="http://schemas.microsoft.com/office/powerpoint/2010/main" val="42265832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a:t>
            </a:r>
            <a:r>
              <a:rPr lang="el-GR" dirty="0" smtClean="0"/>
              <a:t> 3</a:t>
            </a:r>
            <a:endParaRPr lang="el-GR" dirty="0"/>
          </a:p>
        </p:txBody>
      </p:sp>
      <p:sp>
        <p:nvSpPr>
          <p:cNvPr id="3" name="Θέση περιεχομένου 2"/>
          <p:cNvSpPr>
            <a:spLocks noGrp="1"/>
          </p:cNvSpPr>
          <p:nvPr>
            <p:ph idx="1"/>
          </p:nvPr>
        </p:nvSpPr>
        <p:spPr>
          <a:xfrm>
            <a:off x="1097279" y="1845734"/>
            <a:ext cx="10651897" cy="4468802"/>
          </a:xfrm>
        </p:spPr>
        <p:txBody>
          <a:bodyPr>
            <a:normAutofit/>
          </a:bodyPr>
          <a:lstStyle/>
          <a:p>
            <a:r>
              <a:rPr lang="el-GR" sz="2800" dirty="0" smtClean="0"/>
              <a:t>Οι δύο κινητήρες να γυρνάνε για 2</a:t>
            </a:r>
            <a:r>
              <a:rPr lang="en-US" sz="2800" dirty="0" smtClean="0"/>
              <a:t> sec </a:t>
            </a:r>
            <a:r>
              <a:rPr lang="el-GR" sz="2800" dirty="0" smtClean="0"/>
              <a:t>στη μέγιστη ταχύτητα, να αλλάζουν κατεύθυνση στη συνέχεια και να γυρνούν για άλλα 2</a:t>
            </a:r>
            <a:r>
              <a:rPr lang="en-US" sz="2800" dirty="0" smtClean="0"/>
              <a:t> sec </a:t>
            </a:r>
            <a:r>
              <a:rPr lang="el-GR" sz="2800" dirty="0" smtClean="0"/>
              <a:t>στη μέγιστη ταχύτητα και μετά να σταματάνε. Μετά από 1 </a:t>
            </a:r>
            <a:r>
              <a:rPr lang="en-US" sz="2800" dirty="0" smtClean="0"/>
              <a:t>sec</a:t>
            </a:r>
            <a:r>
              <a:rPr lang="el-GR" sz="2800" dirty="0" smtClean="0"/>
              <a:t> ο κινητήρας να επιταχύνει σταδιακά μέχρι τη μέγιστη ταχύτητα και έπειτα να επιβραδύνει μέχρι να σταματήσει.</a:t>
            </a:r>
          </a:p>
          <a:p>
            <a:endParaRPr lang="el-GR" sz="2800" dirty="0"/>
          </a:p>
          <a:p>
            <a:r>
              <a:rPr lang="el-GR" sz="2800" dirty="0" smtClean="0"/>
              <a:t>Υλικά:</a:t>
            </a:r>
          </a:p>
          <a:p>
            <a:pPr>
              <a:buFont typeface="Wingdings" panose="05000000000000000000" pitchFamily="2" charset="2"/>
              <a:buChar char="Ø"/>
            </a:pPr>
            <a:r>
              <a:rPr lang="en-US" sz="2800" dirty="0" smtClean="0"/>
              <a:t>Dc motor</a:t>
            </a:r>
          </a:p>
          <a:p>
            <a:pPr>
              <a:buFont typeface="Wingdings" panose="05000000000000000000" pitchFamily="2" charset="2"/>
              <a:buChar char="Ø"/>
            </a:pPr>
            <a:r>
              <a:rPr lang="en-US" sz="2800" dirty="0"/>
              <a:t>L293D DC Motor Driver IC </a:t>
            </a:r>
            <a:endParaRPr lang="el-GR" sz="2800" dirty="0"/>
          </a:p>
        </p:txBody>
      </p:sp>
    </p:spTree>
    <p:extLst>
      <p:ext uri="{BB962C8B-B14F-4D97-AF65-F5344CB8AC3E}">
        <p14:creationId xmlns:p14="http://schemas.microsoft.com/office/powerpoint/2010/main" val="3715411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a:t>Project</a:t>
            </a:r>
            <a:r>
              <a:rPr lang="el-GR"/>
              <a:t> 3</a:t>
            </a:r>
            <a:endParaRPr lang="el-GR" dirty="0"/>
          </a:p>
        </p:txBody>
      </p:sp>
      <p:pic>
        <p:nvPicPr>
          <p:cNvPr id="9" name="Εικόνα 8"/>
          <p:cNvPicPr>
            <a:picLocks noChangeAspect="1"/>
          </p:cNvPicPr>
          <p:nvPr/>
        </p:nvPicPr>
        <p:blipFill>
          <a:blip r:embed="rId2"/>
          <a:stretch>
            <a:fillRect/>
          </a:stretch>
        </p:blipFill>
        <p:spPr>
          <a:xfrm>
            <a:off x="2359882" y="1858129"/>
            <a:ext cx="7533196" cy="4365985"/>
          </a:xfrm>
          <a:prstGeom prst="rect">
            <a:avLst/>
          </a:prstGeom>
        </p:spPr>
      </p:pic>
    </p:spTree>
    <p:extLst>
      <p:ext uri="{BB962C8B-B14F-4D97-AF65-F5344CB8AC3E}">
        <p14:creationId xmlns:p14="http://schemas.microsoft.com/office/powerpoint/2010/main" val="17846512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Servo motor(</a:t>
            </a:r>
            <a:r>
              <a:rPr lang="el-GR" dirty="0"/>
              <a:t>Σερβοκινητήρας</a:t>
            </a:r>
            <a:r>
              <a:rPr lang="en-US" dirty="0"/>
              <a:t>)</a:t>
            </a:r>
            <a:endParaRPr lang="el-GR" dirty="0"/>
          </a:p>
        </p:txBody>
      </p:sp>
      <p:sp>
        <p:nvSpPr>
          <p:cNvPr id="5" name="TextBox 4"/>
          <p:cNvSpPr txBox="1"/>
          <p:nvPr/>
        </p:nvSpPr>
        <p:spPr>
          <a:xfrm>
            <a:off x="1097280" y="1889184"/>
            <a:ext cx="10058400" cy="2677656"/>
          </a:xfrm>
          <a:prstGeom prst="rect">
            <a:avLst/>
          </a:prstGeom>
          <a:noFill/>
        </p:spPr>
        <p:txBody>
          <a:bodyPr wrap="square" rtlCol="0">
            <a:spAutoFit/>
          </a:bodyPr>
          <a:lstStyle/>
          <a:p>
            <a:r>
              <a:rPr lang="el-GR" sz="2800" dirty="0"/>
              <a:t>Το ποτενσιόμετρο παρέχει ανατροφοδότηση θέσης στη μονάδα ελέγχου σέρβο όπου η τρέχουσα θέση του κινητήρα συγκρίνεται με τη θέση στόχου</a:t>
            </a:r>
            <a:r>
              <a:rPr lang="el-GR" sz="2800" dirty="0" smtClean="0"/>
              <a:t>.</a:t>
            </a:r>
            <a:endParaRPr lang="el-GR" sz="2800" dirty="0"/>
          </a:p>
          <a:p>
            <a:r>
              <a:rPr lang="el-GR" sz="2800" dirty="0"/>
              <a:t>Σύμφωνα με το σφάλμα, η μονάδα ελέγχου διορθώνει την πραγματική θέση του κινητήρα έτσι ώστε να ταιριάζει με τη θέση στόχου.</a:t>
            </a:r>
          </a:p>
        </p:txBody>
      </p:sp>
      <p:pic>
        <p:nvPicPr>
          <p:cNvPr id="6" name="Θέση περιεχομένου 5"/>
          <p:cNvPicPr>
            <a:picLocks noGrp="1" noChangeAspect="1"/>
          </p:cNvPicPr>
          <p:nvPr>
            <p:ph idx="1"/>
          </p:nvPr>
        </p:nvPicPr>
        <p:blipFill>
          <a:blip r:embed="rId2"/>
          <a:stretch>
            <a:fillRect/>
          </a:stretch>
        </p:blipFill>
        <p:spPr>
          <a:xfrm>
            <a:off x="4350775" y="4169540"/>
            <a:ext cx="2041998" cy="1903456"/>
          </a:xfrm>
          <a:prstGeom prst="rect">
            <a:avLst/>
          </a:prstGeom>
        </p:spPr>
      </p:pic>
    </p:spTree>
    <p:extLst>
      <p:ext uri="{BB962C8B-B14F-4D97-AF65-F5344CB8AC3E}">
        <p14:creationId xmlns:p14="http://schemas.microsoft.com/office/powerpoint/2010/main" val="2942562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783681" y="250167"/>
            <a:ext cx="10248084" cy="5939442"/>
          </a:xfrm>
          <a:prstGeom prst="rect">
            <a:avLst/>
          </a:prstGeom>
        </p:spPr>
      </p:pic>
    </p:spTree>
    <p:extLst>
      <p:ext uri="{BB962C8B-B14F-4D97-AF65-F5344CB8AC3E}">
        <p14:creationId xmlns:p14="http://schemas.microsoft.com/office/powerpoint/2010/main" val="36978607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69940" y="286603"/>
            <a:ext cx="10985740" cy="1450757"/>
          </a:xfrm>
        </p:spPr>
        <p:txBody>
          <a:bodyPr/>
          <a:lstStyle/>
          <a:p>
            <a:r>
              <a:rPr lang="en-US" dirty="0"/>
              <a:t>Project</a:t>
            </a:r>
            <a:r>
              <a:rPr lang="el-GR" dirty="0"/>
              <a:t> 3</a:t>
            </a:r>
          </a:p>
        </p:txBody>
      </p:sp>
      <p:sp>
        <p:nvSpPr>
          <p:cNvPr id="3" name="Θέση περιεχομένου 2"/>
          <p:cNvSpPr>
            <a:spLocks noGrp="1"/>
          </p:cNvSpPr>
          <p:nvPr>
            <p:ph idx="1"/>
          </p:nvPr>
        </p:nvSpPr>
        <p:spPr>
          <a:xfrm>
            <a:off x="169940" y="1737360"/>
            <a:ext cx="11913079" cy="4727594"/>
          </a:xfrm>
        </p:spPr>
        <p:txBody>
          <a:bodyPr numCol="3">
            <a:normAutofit/>
          </a:bodyPr>
          <a:lstStyle/>
          <a:p>
            <a:r>
              <a:rPr lang="en-US" dirty="0">
                <a:solidFill>
                  <a:srgbClr val="008000"/>
                </a:solidFill>
                <a:latin typeface="Courier New" panose="02070309020205020404" pitchFamily="49" charset="0"/>
              </a:rPr>
              <a:t>// Motor A connections </a:t>
            </a:r>
            <a:endParaRPr lang="en-US"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enA</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in1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in2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Motor B connections </a:t>
            </a:r>
            <a:endParaRPr lang="en-US" dirty="0" smtClean="0">
              <a:solidFill>
                <a:srgbClr val="008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enB</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in3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in4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smtClean="0">
              <a:solidFill>
                <a:srgbClr val="008000"/>
              </a:solidFill>
              <a:latin typeface="Courier New" panose="02070309020205020404" pitchFamily="49" charset="0"/>
            </a:endParaRPr>
          </a:p>
          <a:p>
            <a:pPr marL="0" indent="0">
              <a:buNone/>
            </a:pPr>
            <a:endParaRPr lang="en-US" dirty="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Set all the </a:t>
            </a:r>
            <a:r>
              <a:rPr lang="en-US" dirty="0" smtClean="0">
                <a:solidFill>
                  <a:srgbClr val="008000"/>
                </a:solidFill>
                <a:latin typeface="Courier New" panose="02070309020205020404" pitchFamily="49" charset="0"/>
              </a:rPr>
              <a:t>motor</a:t>
            </a:r>
          </a:p>
          <a:p>
            <a:pPr marL="0" indent="0">
              <a:buNone/>
            </a:pPr>
            <a:r>
              <a:rPr lang="en-US" dirty="0" smtClean="0">
                <a:solidFill>
                  <a:srgbClr val="008000"/>
                </a:solidFill>
                <a:latin typeface="Courier New" panose="02070309020205020404" pitchFamily="49" charset="0"/>
              </a:rPr>
              <a:t>//control pins to </a:t>
            </a:r>
            <a:r>
              <a:rPr lang="en-US" dirty="0">
                <a:solidFill>
                  <a:srgbClr val="008000"/>
                </a:solidFill>
                <a:latin typeface="Courier New" panose="02070309020205020404" pitchFamily="49" charset="0"/>
              </a:rPr>
              <a:t>outputs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enB</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off </a:t>
            </a:r>
            <a:r>
              <a:rPr lang="en-US" dirty="0" smtClean="0">
                <a:solidFill>
                  <a:srgbClr val="008000"/>
                </a:solidFill>
                <a:latin typeface="Courier New" panose="02070309020205020404" pitchFamily="49" charset="0"/>
              </a:rPr>
              <a:t>motors-Initial //state </a:t>
            </a:r>
          </a:p>
          <a:p>
            <a:pPr marL="0" indent="0">
              <a:buNone/>
            </a:pPr>
            <a:endParaRPr lang="en-US" dirty="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directionControl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speedControl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endParaRPr lang="el-GR" dirty="0"/>
          </a:p>
        </p:txBody>
      </p:sp>
    </p:spTree>
    <p:extLst>
      <p:ext uri="{BB962C8B-B14F-4D97-AF65-F5344CB8AC3E}">
        <p14:creationId xmlns:p14="http://schemas.microsoft.com/office/powerpoint/2010/main" val="5602466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50166" y="286603"/>
            <a:ext cx="10905514" cy="1450757"/>
          </a:xfrm>
        </p:spPr>
        <p:txBody>
          <a:bodyPr/>
          <a:lstStyle/>
          <a:p>
            <a:r>
              <a:rPr lang="en-US" dirty="0"/>
              <a:t>Project</a:t>
            </a:r>
            <a:r>
              <a:rPr lang="el-GR" dirty="0"/>
              <a:t> 3</a:t>
            </a:r>
          </a:p>
        </p:txBody>
      </p:sp>
      <p:sp>
        <p:nvSpPr>
          <p:cNvPr id="3" name="Θέση περιεχομένου 2"/>
          <p:cNvSpPr>
            <a:spLocks noGrp="1"/>
          </p:cNvSpPr>
          <p:nvPr>
            <p:ph idx="1"/>
          </p:nvPr>
        </p:nvSpPr>
        <p:spPr>
          <a:xfrm>
            <a:off x="250166" y="1737359"/>
            <a:ext cx="11757804" cy="4646188"/>
          </a:xfrm>
        </p:spPr>
        <p:txBody>
          <a:bodyPr numCol="2">
            <a:normAutofit/>
          </a:bodyPr>
          <a:lstStyle/>
          <a:p>
            <a:pPr marL="0" indent="0">
              <a:buNone/>
            </a:pPr>
            <a:r>
              <a:rPr lang="en-US" dirty="0">
                <a:solidFill>
                  <a:srgbClr val="008000"/>
                </a:solidFill>
                <a:latin typeface="Courier New" panose="02070309020205020404" pitchFamily="49" charset="0"/>
              </a:rPr>
              <a:t>// This function lets you control </a:t>
            </a:r>
            <a:r>
              <a:rPr lang="en-US" dirty="0" smtClean="0">
                <a:solidFill>
                  <a:srgbClr val="008000"/>
                </a:solidFill>
                <a:latin typeface="Courier New" panose="02070309020205020404" pitchFamily="49" charset="0"/>
              </a:rPr>
              <a:t>//spinning </a:t>
            </a:r>
            <a:r>
              <a:rPr lang="en-US" dirty="0">
                <a:solidFill>
                  <a:srgbClr val="008000"/>
                </a:solidFill>
                <a:latin typeface="Courier New" panose="02070309020205020404" pitchFamily="49" charset="0"/>
              </a:rPr>
              <a:t>direction of motors </a:t>
            </a:r>
            <a:endParaRPr lang="en-US"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directionControl</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Set motors to maximum speed </a:t>
            </a:r>
            <a:endParaRPr lang="en-US"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For PWM maximum possible values are </a:t>
            </a:r>
            <a:r>
              <a:rPr lang="en-US" dirty="0" smtClean="0">
                <a:solidFill>
                  <a:srgbClr val="008000"/>
                </a:solidFill>
                <a:latin typeface="Courier New" panose="02070309020205020404" pitchFamily="49" charset="0"/>
              </a:rPr>
              <a:t>//0 </a:t>
            </a:r>
            <a:r>
              <a:rPr lang="en-US" dirty="0">
                <a:solidFill>
                  <a:srgbClr val="008000"/>
                </a:solidFill>
                <a:latin typeface="Courier New" panose="02070309020205020404" pitchFamily="49" charset="0"/>
              </a:rPr>
              <a:t>to 255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enB</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on motor A &amp; B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Now change motor directions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off motors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p:txBody>
      </p:sp>
    </p:spTree>
    <p:extLst>
      <p:ext uri="{BB962C8B-B14F-4D97-AF65-F5344CB8AC3E}">
        <p14:creationId xmlns:p14="http://schemas.microsoft.com/office/powerpoint/2010/main" val="39050169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76045" y="286603"/>
            <a:ext cx="10879635" cy="1450757"/>
          </a:xfrm>
        </p:spPr>
        <p:txBody>
          <a:bodyPr/>
          <a:lstStyle/>
          <a:p>
            <a:r>
              <a:rPr lang="en-US" dirty="0"/>
              <a:t>Project</a:t>
            </a:r>
            <a:r>
              <a:rPr lang="el-GR" dirty="0"/>
              <a:t> 3</a:t>
            </a:r>
          </a:p>
        </p:txBody>
      </p:sp>
      <p:sp>
        <p:nvSpPr>
          <p:cNvPr id="3" name="Θέση περιεχομένου 2"/>
          <p:cNvSpPr>
            <a:spLocks noGrp="1"/>
          </p:cNvSpPr>
          <p:nvPr>
            <p:ph idx="1"/>
          </p:nvPr>
        </p:nvSpPr>
        <p:spPr>
          <a:xfrm>
            <a:off x="276045" y="1845733"/>
            <a:ext cx="11602529" cy="4606825"/>
          </a:xfrm>
        </p:spPr>
        <p:txBody>
          <a:bodyPr numCol="2">
            <a:normAutofit lnSpcReduction="10000"/>
          </a:bodyPr>
          <a:lstStyle/>
          <a:p>
            <a:pPr marL="0" indent="0">
              <a:buClr>
                <a:srgbClr val="1CADE4"/>
              </a:buClr>
              <a:buNone/>
            </a:pPr>
            <a:r>
              <a:rPr lang="en-US" dirty="0">
                <a:solidFill>
                  <a:srgbClr val="008000"/>
                </a:solidFill>
                <a:latin typeface="Courier New" panose="02070309020205020404" pitchFamily="49" charset="0"/>
              </a:rPr>
              <a:t>// This function lets you control //speed of the motors</a:t>
            </a:r>
            <a:endParaRPr lang="el-GR" dirty="0"/>
          </a:p>
          <a:p>
            <a:pPr marL="0" lvl="0" indent="0">
              <a:buClr>
                <a:srgbClr val="1CADE4"/>
              </a:buClr>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speedControl</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lvl="0" indent="0">
              <a:buClr>
                <a:srgbClr val="1CADE4"/>
              </a:buClr>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on motors </a:t>
            </a:r>
            <a:endParaRPr lang="en-US" dirty="0" smtClean="0">
              <a:solidFill>
                <a:srgbClr val="008000"/>
              </a:solidFill>
              <a:latin typeface="Courier New" panose="02070309020205020404" pitchFamily="49" charset="0"/>
            </a:endParaRPr>
          </a:p>
          <a:p>
            <a:pPr marL="0" lvl="0" indent="0">
              <a:buClr>
                <a:srgbClr val="1CADE4"/>
              </a:buClr>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lvl="0" indent="0">
              <a:buClr>
                <a:srgbClr val="1CADE4"/>
              </a:buClr>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lvl="0" indent="0">
              <a:buClr>
                <a:srgbClr val="1CADE4"/>
              </a:buClr>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lvl="0" indent="0">
              <a:buClr>
                <a:srgbClr val="1CADE4"/>
              </a:buClr>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Accelerate from zero to maximum </a:t>
            </a:r>
            <a:r>
              <a:rPr lang="en-US" dirty="0" smtClean="0">
                <a:solidFill>
                  <a:srgbClr val="008000"/>
                </a:solidFill>
                <a:latin typeface="Courier New" panose="02070309020205020404" pitchFamily="49" charset="0"/>
              </a:rPr>
              <a:t>//speed </a:t>
            </a:r>
          </a:p>
          <a:p>
            <a:pPr marL="0" lvl="0" indent="0">
              <a:buClr>
                <a:srgbClr val="1CADE4"/>
              </a:buClr>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256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enA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lvl="0" indent="0">
              <a:buClr>
                <a:srgbClr val="1CADE4"/>
              </a:buClr>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enB</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lvl="0" indent="0">
              <a:buClr>
                <a:srgbClr val="1CADE4"/>
              </a:buClr>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lvl="0" indent="0">
              <a:buClr>
                <a:srgbClr val="1CADE4"/>
              </a:buClr>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Decelerate from maximum speed to </a:t>
            </a:r>
            <a:r>
              <a:rPr lang="en-US" dirty="0" smtClean="0">
                <a:solidFill>
                  <a:srgbClr val="008000"/>
                </a:solidFill>
                <a:latin typeface="Courier New" panose="02070309020205020404" pitchFamily="49" charset="0"/>
              </a:rPr>
              <a:t>//zero </a:t>
            </a:r>
          </a:p>
          <a:p>
            <a:pPr marL="0" lvl="0" indent="0">
              <a:buClr>
                <a:srgbClr val="1CADE4"/>
              </a:buClr>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enA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lvl="0" indent="0">
              <a:buClr>
                <a:srgbClr val="1CADE4"/>
              </a:buClr>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enB</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lvl="0" indent="0">
              <a:buClr>
                <a:srgbClr val="1CADE4"/>
              </a:buClr>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lvl="0" indent="0">
              <a:buClr>
                <a:srgbClr val="1CADE4"/>
              </a:buClr>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Now turn off motors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endParaRPr lang="en-US" dirty="0">
              <a:solidFill>
                <a:prstClr val="black">
                  <a:lumMod val="75000"/>
                  <a:lumOff val="25000"/>
                </a:prstClr>
              </a:solidFill>
            </a:endParaRPr>
          </a:p>
        </p:txBody>
      </p:sp>
    </p:spTree>
    <p:extLst>
      <p:ext uri="{BB962C8B-B14F-4D97-AF65-F5344CB8AC3E}">
        <p14:creationId xmlns:p14="http://schemas.microsoft.com/office/powerpoint/2010/main" val="34367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L298N DC Motor Driver </a:t>
            </a:r>
            <a:r>
              <a:rPr lang="en-US" dirty="0" smtClean="0"/>
              <a:t>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534458" y="2156812"/>
            <a:ext cx="4509079" cy="4022725"/>
          </a:xfrm>
          <a:prstGeom prst="rect">
            <a:avLst/>
          </a:prstGeom>
        </p:spPr>
      </p:pic>
      <p:sp>
        <p:nvSpPr>
          <p:cNvPr id="3" name="TextBox 2"/>
          <p:cNvSpPr txBox="1"/>
          <p:nvPr/>
        </p:nvSpPr>
        <p:spPr>
          <a:xfrm>
            <a:off x="1097280" y="2183015"/>
            <a:ext cx="5165497" cy="3970318"/>
          </a:xfrm>
          <a:prstGeom prst="rect">
            <a:avLst/>
          </a:prstGeom>
          <a:noFill/>
        </p:spPr>
        <p:txBody>
          <a:bodyPr wrap="square" rtlCol="0">
            <a:spAutoFit/>
          </a:bodyPr>
          <a:lstStyle/>
          <a:p>
            <a:r>
              <a:rPr lang="el-GR" sz="2800" dirty="0"/>
              <a:t>Στην καρδιά της μονάδας είναι το μεγάλο, μαύρο τσιπ με χοντρή </a:t>
            </a:r>
            <a:r>
              <a:rPr lang="el-GR" sz="2800" dirty="0" smtClean="0"/>
              <a:t>ψήκτρα </a:t>
            </a:r>
            <a:r>
              <a:rPr lang="el-GR" sz="2800" dirty="0"/>
              <a:t>είναι ένα L298N</a:t>
            </a:r>
            <a:r>
              <a:rPr lang="el-GR" sz="2800" dirty="0" smtClean="0"/>
              <a:t>.</a:t>
            </a:r>
            <a:endParaRPr lang="el-GR" sz="2800" dirty="0"/>
          </a:p>
          <a:p>
            <a:r>
              <a:rPr lang="el-GR" sz="2800" dirty="0"/>
              <a:t>Ο L298N είναι ένας οδηγός κινητήρα H-</a:t>
            </a:r>
            <a:r>
              <a:rPr lang="el-GR" sz="2800" dirty="0" err="1"/>
              <a:t>Bridge</a:t>
            </a:r>
            <a:r>
              <a:rPr lang="el-GR" sz="2800" dirty="0"/>
              <a:t> διπλού καναλιού ικανός να οδηγεί ένα ζευγάρι κινητήρες DC. Αυτό σημαίνει ότι μπορεί να οδηγήσει μεμονωμένα έως δύο </a:t>
            </a:r>
            <a:r>
              <a:rPr lang="el-GR" sz="2800" dirty="0" smtClean="0"/>
              <a:t>κινητήρες.</a:t>
            </a:r>
            <a:endParaRPr lang="el-GR" sz="2800" dirty="0"/>
          </a:p>
        </p:txBody>
      </p:sp>
    </p:spTree>
    <p:extLst>
      <p:ext uri="{BB962C8B-B14F-4D97-AF65-F5344CB8AC3E}">
        <p14:creationId xmlns:p14="http://schemas.microsoft.com/office/powerpoint/2010/main" val="5319122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L298N DC Motor Driver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570629" y="2044671"/>
            <a:ext cx="3158842" cy="4022725"/>
          </a:xfrm>
          <a:prstGeom prst="rect">
            <a:avLst/>
          </a:prstGeom>
        </p:spPr>
      </p:pic>
      <p:pic>
        <p:nvPicPr>
          <p:cNvPr id="5" name="Εικόνα 4"/>
          <p:cNvPicPr>
            <a:picLocks noChangeAspect="1"/>
          </p:cNvPicPr>
          <p:nvPr/>
        </p:nvPicPr>
        <p:blipFill rotWithShape="1">
          <a:blip r:embed="rId3"/>
          <a:srcRect l="2884" t="5913" r="1768" b="5767"/>
          <a:stretch/>
        </p:blipFill>
        <p:spPr>
          <a:xfrm>
            <a:off x="5745192" y="2750657"/>
            <a:ext cx="4623759" cy="3316739"/>
          </a:xfrm>
          <a:prstGeom prst="rect">
            <a:avLst/>
          </a:prstGeom>
        </p:spPr>
      </p:pic>
    </p:spTree>
    <p:extLst>
      <p:ext uri="{BB962C8B-B14F-4D97-AF65-F5344CB8AC3E}">
        <p14:creationId xmlns:p14="http://schemas.microsoft.com/office/powerpoint/2010/main" val="9833912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147312" y="286603"/>
            <a:ext cx="10008368" cy="1450757"/>
          </a:xfrm>
        </p:spPr>
        <p:txBody>
          <a:bodyPr/>
          <a:lstStyle/>
          <a:p>
            <a:r>
              <a:rPr lang="en-US" dirty="0"/>
              <a:t>L298N DC Motor Driver Module</a:t>
            </a:r>
            <a:endParaRPr lang="el-GR" dirty="0"/>
          </a:p>
        </p:txBody>
      </p:sp>
      <p:sp>
        <p:nvSpPr>
          <p:cNvPr id="4" name="TextBox 3"/>
          <p:cNvSpPr txBox="1"/>
          <p:nvPr/>
        </p:nvSpPr>
        <p:spPr>
          <a:xfrm>
            <a:off x="1147313" y="1737360"/>
            <a:ext cx="10008368" cy="2677656"/>
          </a:xfrm>
          <a:prstGeom prst="rect">
            <a:avLst/>
          </a:prstGeom>
          <a:noFill/>
        </p:spPr>
        <p:txBody>
          <a:bodyPr wrap="square" rtlCol="0">
            <a:spAutoFit/>
          </a:bodyPr>
          <a:lstStyle/>
          <a:p>
            <a:r>
              <a:rPr lang="el-GR" sz="2800" dirty="0"/>
              <a:t>Το IC του </a:t>
            </a:r>
            <a:r>
              <a:rPr lang="el-GR" sz="2800" dirty="0" smtClean="0"/>
              <a:t>L298N </a:t>
            </a:r>
            <a:r>
              <a:rPr lang="el-GR" sz="2800" dirty="0"/>
              <a:t>έχει στην πραγματικότητα δύο </a:t>
            </a:r>
            <a:r>
              <a:rPr lang="el-GR" sz="2800" dirty="0" smtClean="0"/>
              <a:t>ακροδέκτες </a:t>
            </a:r>
            <a:r>
              <a:rPr lang="el-GR" sz="2800" dirty="0"/>
              <a:t>τροφοδοσίας εισόδου, </a:t>
            </a:r>
            <a:r>
              <a:rPr lang="el-GR" sz="2800" dirty="0" smtClean="0"/>
              <a:t>δηλαδή </a:t>
            </a:r>
            <a:r>
              <a:rPr lang="el-GR" sz="2800" dirty="0"/>
              <a:t>«</a:t>
            </a:r>
            <a:r>
              <a:rPr lang="el-GR" sz="2800" dirty="0" err="1"/>
              <a:t>Vss</a:t>
            </a:r>
            <a:r>
              <a:rPr lang="el-GR" sz="2800" dirty="0"/>
              <a:t>» και «</a:t>
            </a:r>
            <a:r>
              <a:rPr lang="el-GR" sz="2800" dirty="0" err="1"/>
              <a:t>Vs</a:t>
            </a:r>
            <a:r>
              <a:rPr lang="el-GR" sz="2800" dirty="0" smtClean="0"/>
              <a:t>».</a:t>
            </a:r>
            <a:endParaRPr lang="el-GR" sz="2800" dirty="0"/>
          </a:p>
          <a:p>
            <a:r>
              <a:rPr lang="el-GR" sz="2800" dirty="0"/>
              <a:t>Από το </a:t>
            </a:r>
            <a:r>
              <a:rPr lang="el-GR" sz="2800" dirty="0" err="1"/>
              <a:t>Vs</a:t>
            </a:r>
            <a:r>
              <a:rPr lang="el-GR" sz="2800" dirty="0"/>
              <a:t> </a:t>
            </a:r>
            <a:r>
              <a:rPr lang="el-GR" sz="2800" dirty="0" err="1"/>
              <a:t>pin</a:t>
            </a:r>
            <a:r>
              <a:rPr lang="el-GR" sz="2800" dirty="0"/>
              <a:t>, το H-</a:t>
            </a:r>
            <a:r>
              <a:rPr lang="el-GR" sz="2800" dirty="0" err="1"/>
              <a:t>Bridge</a:t>
            </a:r>
            <a:r>
              <a:rPr lang="el-GR" sz="2800" dirty="0"/>
              <a:t> παίρνει </a:t>
            </a:r>
            <a:r>
              <a:rPr lang="el-GR" sz="2800" dirty="0" smtClean="0"/>
              <a:t>την τάση του </a:t>
            </a:r>
            <a:r>
              <a:rPr lang="el-GR" sz="2800" dirty="0"/>
              <a:t>για οδήγηση των κινητήρων που μπορεί να είναι 5 έως 35V. Το </a:t>
            </a:r>
            <a:r>
              <a:rPr lang="el-GR" sz="2800" dirty="0" err="1"/>
              <a:t>Vss</a:t>
            </a:r>
            <a:r>
              <a:rPr lang="el-GR" sz="2800" dirty="0"/>
              <a:t> χρησιμοποιείται για την οδήγηση του λογικού κυκλώματος που μπορεί να είναι 5 έως 7V. </a:t>
            </a:r>
            <a:endParaRPr lang="el-GR" sz="2800" dirty="0" smtClean="0"/>
          </a:p>
        </p:txBody>
      </p:sp>
      <p:pic>
        <p:nvPicPr>
          <p:cNvPr id="5" name="Εικόνα 4"/>
          <p:cNvPicPr>
            <a:picLocks noChangeAspect="1"/>
          </p:cNvPicPr>
          <p:nvPr/>
        </p:nvPicPr>
        <p:blipFill>
          <a:blip r:embed="rId2"/>
          <a:stretch>
            <a:fillRect/>
          </a:stretch>
        </p:blipFill>
        <p:spPr>
          <a:xfrm>
            <a:off x="4120788" y="4084697"/>
            <a:ext cx="2785285" cy="2083190"/>
          </a:xfrm>
          <a:prstGeom prst="rect">
            <a:avLst/>
          </a:prstGeom>
        </p:spPr>
      </p:pic>
    </p:spTree>
    <p:extLst>
      <p:ext uri="{BB962C8B-B14F-4D97-AF65-F5344CB8AC3E}">
        <p14:creationId xmlns:p14="http://schemas.microsoft.com/office/powerpoint/2010/main" val="43906742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78566" y="286603"/>
            <a:ext cx="10977114" cy="1450757"/>
          </a:xfrm>
        </p:spPr>
        <p:txBody>
          <a:bodyPr/>
          <a:lstStyle/>
          <a:p>
            <a:r>
              <a:rPr lang="en-US" dirty="0"/>
              <a:t>L298N DC Motor Driver Module</a:t>
            </a:r>
            <a:endParaRPr lang="el-GR" dirty="0"/>
          </a:p>
        </p:txBody>
      </p:sp>
      <p:sp>
        <p:nvSpPr>
          <p:cNvPr id="4" name="TextBox 3"/>
          <p:cNvSpPr txBox="1"/>
          <p:nvPr/>
        </p:nvSpPr>
        <p:spPr>
          <a:xfrm>
            <a:off x="178566" y="1625216"/>
            <a:ext cx="11895827" cy="4832092"/>
          </a:xfrm>
          <a:prstGeom prst="rect">
            <a:avLst/>
          </a:prstGeom>
          <a:noFill/>
        </p:spPr>
        <p:txBody>
          <a:bodyPr wrap="square" rtlCol="0">
            <a:spAutoFit/>
          </a:bodyPr>
          <a:lstStyle/>
          <a:p>
            <a:r>
              <a:rPr lang="el-GR" sz="2800" dirty="0"/>
              <a:t>Η πτώση τάσης του </a:t>
            </a:r>
            <a:r>
              <a:rPr lang="el-GR" sz="2800" dirty="0" smtClean="0"/>
              <a:t>L298N </a:t>
            </a:r>
            <a:r>
              <a:rPr lang="el-GR" sz="2800" dirty="0"/>
              <a:t>είναι περίπου 2V. Αυτό οφείλεται στην εσωτερική πτώση τάσης στα τρανζίστορ μεταγωγής στο κύκλωμα H-</a:t>
            </a:r>
            <a:r>
              <a:rPr lang="el-GR" sz="2800" dirty="0" err="1"/>
              <a:t>Bridge</a:t>
            </a:r>
            <a:r>
              <a:rPr lang="el-GR" sz="2800" dirty="0"/>
              <a:t>.</a:t>
            </a:r>
          </a:p>
          <a:p>
            <a:r>
              <a:rPr lang="el-GR" sz="2800" dirty="0"/>
              <a:t>Έτσι, εάν συνδέσουμε 12V στον τερματικό τροφοδοσίας κινητήρα, οι κινητήρες θα λάβουν τάση περίπου 10V. Αυτό σημαίνει ότι ένας κινητήρας 12V DC δεν θα περιστρέφεται ποτέ στη μέγιστη ταχύτητά του.</a:t>
            </a:r>
          </a:p>
          <a:p>
            <a:r>
              <a:rPr lang="el-GR" sz="2800" dirty="0"/>
              <a:t>Για να λάβετε τη μέγιστη ταχύτητα από τον κινητήρα, η τροφοδοσία του κινητήρα πρέπει να είναι λίγο υψηλότερη τάση (2V) από την πραγματική απαίτηση τάσης του κινητήρα.</a:t>
            </a:r>
          </a:p>
          <a:p>
            <a:r>
              <a:rPr lang="el-GR" sz="2800" dirty="0"/>
              <a:t>Λαμβάνοντας υπόψη την πτώση τάσης των 2V, εάν χρησιμοποιείτε κινητήρες 5V θα πρέπει να παρέχετε 7V στο τερματικό τροφοδοσίας κινητήρα. Εάν έχετε κινητήρες 12V τότε η τάση τροφοδοσίας του κινητήρα σας πρέπει να είναι 14V.</a:t>
            </a:r>
          </a:p>
        </p:txBody>
      </p:sp>
    </p:spTree>
    <p:extLst>
      <p:ext uri="{BB962C8B-B14F-4D97-AF65-F5344CB8AC3E}">
        <p14:creationId xmlns:p14="http://schemas.microsoft.com/office/powerpoint/2010/main" val="12518130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711309" y="552092"/>
            <a:ext cx="10561791" cy="5489426"/>
          </a:xfrm>
          <a:prstGeom prst="rect">
            <a:avLst/>
          </a:prstGeom>
        </p:spPr>
      </p:pic>
      <p:pic>
        <p:nvPicPr>
          <p:cNvPr id="3" name="Εικόνα 2"/>
          <p:cNvPicPr>
            <a:picLocks noChangeAspect="1"/>
          </p:cNvPicPr>
          <p:nvPr/>
        </p:nvPicPr>
        <p:blipFill>
          <a:blip r:embed="rId3"/>
          <a:stretch>
            <a:fillRect/>
          </a:stretch>
        </p:blipFill>
        <p:spPr>
          <a:xfrm>
            <a:off x="1529481" y="5841493"/>
            <a:ext cx="2352675" cy="400050"/>
          </a:xfrm>
          <a:prstGeom prst="rect">
            <a:avLst/>
          </a:prstGeom>
        </p:spPr>
      </p:pic>
    </p:spTree>
    <p:extLst>
      <p:ext uri="{BB962C8B-B14F-4D97-AF65-F5344CB8AC3E}">
        <p14:creationId xmlns:p14="http://schemas.microsoft.com/office/powerpoint/2010/main" val="27724084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l="3761" t="5387" r="2385"/>
          <a:stretch/>
        </p:blipFill>
        <p:spPr>
          <a:xfrm>
            <a:off x="296396" y="1418293"/>
            <a:ext cx="4520241" cy="2708695"/>
          </a:xfrm>
          <a:prstGeom prst="rect">
            <a:avLst/>
          </a:prstGeom>
        </p:spPr>
      </p:pic>
      <p:pic>
        <p:nvPicPr>
          <p:cNvPr id="3" name="Εικόνα 2"/>
          <p:cNvPicPr>
            <a:picLocks noChangeAspect="1"/>
          </p:cNvPicPr>
          <p:nvPr/>
        </p:nvPicPr>
        <p:blipFill>
          <a:blip r:embed="rId3"/>
          <a:stretch>
            <a:fillRect/>
          </a:stretch>
        </p:blipFill>
        <p:spPr>
          <a:xfrm>
            <a:off x="8065698" y="1264101"/>
            <a:ext cx="3390181" cy="3741698"/>
          </a:xfrm>
          <a:prstGeom prst="rect">
            <a:avLst/>
          </a:prstGeom>
        </p:spPr>
      </p:pic>
      <p:pic>
        <p:nvPicPr>
          <p:cNvPr id="4" name="Εικόνα 3"/>
          <p:cNvPicPr>
            <a:picLocks noChangeAspect="1"/>
          </p:cNvPicPr>
          <p:nvPr/>
        </p:nvPicPr>
        <p:blipFill>
          <a:blip r:embed="rId4"/>
          <a:stretch>
            <a:fillRect/>
          </a:stretch>
        </p:blipFill>
        <p:spPr>
          <a:xfrm>
            <a:off x="4816637" y="1274231"/>
            <a:ext cx="2953204" cy="3731568"/>
          </a:xfrm>
          <a:prstGeom prst="rect">
            <a:avLst/>
          </a:prstGeom>
        </p:spPr>
      </p:pic>
    </p:spTree>
    <p:extLst>
      <p:ext uri="{BB962C8B-B14F-4D97-AF65-F5344CB8AC3E}">
        <p14:creationId xmlns:p14="http://schemas.microsoft.com/office/powerpoint/2010/main" val="13216965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163903" y="1260812"/>
            <a:ext cx="5876616" cy="3551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Θέση περιεχομένου 5"/>
          <p:cNvPicPr>
            <a:picLocks noChangeAspect="1"/>
          </p:cNvPicPr>
          <p:nvPr/>
        </p:nvPicPr>
        <p:blipFill>
          <a:blip r:embed="rId3"/>
          <a:stretch>
            <a:fillRect/>
          </a:stretch>
        </p:blipFill>
        <p:spPr>
          <a:xfrm>
            <a:off x="6297283" y="882122"/>
            <a:ext cx="5756695" cy="43093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44681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552755" y="353683"/>
            <a:ext cx="9409852" cy="5831457"/>
          </a:xfrm>
          <a:prstGeom prst="rect">
            <a:avLst/>
          </a:prstGeom>
        </p:spPr>
      </p:pic>
    </p:spTree>
    <p:extLst>
      <p:ext uri="{BB962C8B-B14F-4D97-AF65-F5344CB8AC3E}">
        <p14:creationId xmlns:p14="http://schemas.microsoft.com/office/powerpoint/2010/main" val="1398140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L298N DC Motor Driver Module</a:t>
            </a:r>
            <a:endParaRPr lang="el-GR" dirty="0"/>
          </a:p>
        </p:txBody>
      </p:sp>
      <p:sp>
        <p:nvSpPr>
          <p:cNvPr id="3" name="Θέση περιεχομένου 2"/>
          <p:cNvSpPr>
            <a:spLocks noGrp="1"/>
          </p:cNvSpPr>
          <p:nvPr>
            <p:ph idx="1"/>
          </p:nvPr>
        </p:nvSpPr>
        <p:spPr>
          <a:xfrm>
            <a:off x="1097279" y="1845733"/>
            <a:ext cx="10677777" cy="4486055"/>
          </a:xfrm>
        </p:spPr>
        <p:txBody>
          <a:bodyPr>
            <a:normAutofit/>
          </a:bodyPr>
          <a:lstStyle/>
          <a:p>
            <a:r>
              <a:rPr lang="el-GR" sz="2800" dirty="0"/>
              <a:t>Στους ακροδέκτες</a:t>
            </a:r>
            <a:r>
              <a:rPr lang="en-US" sz="2800" dirty="0"/>
              <a:t> OUT1, OUT2</a:t>
            </a:r>
            <a:r>
              <a:rPr lang="el-GR" sz="2800" dirty="0"/>
              <a:t> και </a:t>
            </a:r>
            <a:r>
              <a:rPr lang="en-US" sz="2800" dirty="0"/>
              <a:t>OUT</a:t>
            </a:r>
            <a:r>
              <a:rPr lang="el-GR" sz="2800" dirty="0"/>
              <a:t>3</a:t>
            </a:r>
            <a:r>
              <a:rPr lang="en-US" sz="2800" dirty="0"/>
              <a:t>, OUT</a:t>
            </a:r>
            <a:r>
              <a:rPr lang="el-GR" sz="2800" dirty="0"/>
              <a:t>4 συνδέουμε τους δύο κινητήρες.</a:t>
            </a:r>
          </a:p>
          <a:p>
            <a:r>
              <a:rPr lang="el-GR" sz="2800" dirty="0"/>
              <a:t>Στα </a:t>
            </a:r>
            <a:r>
              <a:rPr lang="en-US" sz="2800" dirty="0"/>
              <a:t>IN1, IN2 </a:t>
            </a:r>
            <a:r>
              <a:rPr lang="el-GR" sz="2800" dirty="0"/>
              <a:t>και </a:t>
            </a:r>
            <a:r>
              <a:rPr lang="en-US" sz="2800" dirty="0"/>
              <a:t>IN</a:t>
            </a:r>
            <a:r>
              <a:rPr lang="el-GR" sz="2800" dirty="0"/>
              <a:t>3</a:t>
            </a:r>
            <a:r>
              <a:rPr lang="en-US" sz="2800" dirty="0"/>
              <a:t>, IN</a:t>
            </a:r>
            <a:r>
              <a:rPr lang="el-GR" sz="2800" dirty="0"/>
              <a:t>4</a:t>
            </a:r>
            <a:r>
              <a:rPr lang="en-US" sz="2800" dirty="0"/>
              <a:t> </a:t>
            </a:r>
            <a:r>
              <a:rPr lang="el-GR" sz="2800" dirty="0"/>
              <a:t>τα συνδέουμε σε </a:t>
            </a:r>
            <a:r>
              <a:rPr lang="en-US" sz="2800" dirty="0"/>
              <a:t>digital pins </a:t>
            </a:r>
            <a:r>
              <a:rPr lang="el-GR" sz="2800" dirty="0"/>
              <a:t>του </a:t>
            </a:r>
            <a:r>
              <a:rPr lang="en-US" sz="2800" dirty="0"/>
              <a:t>Arduino </a:t>
            </a:r>
            <a:r>
              <a:rPr lang="el-GR" sz="2800" dirty="0"/>
              <a:t>και ακολουθώντας το πινακάκι παρακάτω μπορούμε να ελέγξουμε τη φορά περιστροφής του κινητήρα.</a:t>
            </a:r>
            <a:r>
              <a:rPr lang="en-US" sz="2800" dirty="0"/>
              <a:t> </a:t>
            </a:r>
            <a:endParaRPr lang="el-GR" sz="2800" dirty="0"/>
          </a:p>
          <a:p>
            <a:r>
              <a:rPr lang="el-GR" sz="2800" dirty="0"/>
              <a:t>Τα </a:t>
            </a:r>
            <a:r>
              <a:rPr lang="en-US" sz="2800" dirty="0"/>
              <a:t>ENA, ENB </a:t>
            </a:r>
            <a:r>
              <a:rPr lang="el-GR" sz="2800" dirty="0"/>
              <a:t>τα συνδέουμε σε </a:t>
            </a:r>
            <a:r>
              <a:rPr lang="en-US" sz="2800" dirty="0"/>
              <a:t>digital pins </a:t>
            </a:r>
            <a:r>
              <a:rPr lang="el-GR" sz="2800" dirty="0"/>
              <a:t>του </a:t>
            </a:r>
            <a:r>
              <a:rPr lang="en-US" sz="2800" dirty="0"/>
              <a:t>Arduino </a:t>
            </a:r>
            <a:r>
              <a:rPr lang="el-GR" sz="2800" dirty="0"/>
              <a:t> με περισπωμένη(έχουν τη δυνατότητα ελέγχου με </a:t>
            </a:r>
            <a:r>
              <a:rPr lang="en-US" sz="2800" dirty="0"/>
              <a:t>pwm</a:t>
            </a:r>
            <a:r>
              <a:rPr lang="el-GR" sz="2800" dirty="0"/>
              <a:t>).</a:t>
            </a:r>
            <a:r>
              <a:rPr lang="en-US" sz="2800" dirty="0"/>
              <a:t> </a:t>
            </a:r>
            <a:r>
              <a:rPr lang="el-GR" sz="2800" dirty="0"/>
              <a:t>Ελέγχουν την ταχύτητα περιστροφής του κινητήρα.</a:t>
            </a:r>
          </a:p>
          <a:p>
            <a:r>
              <a:rPr lang="el-GR" sz="2800" dirty="0"/>
              <a:t>Τα </a:t>
            </a:r>
            <a:r>
              <a:rPr lang="en-US" sz="2800" dirty="0"/>
              <a:t>IN </a:t>
            </a:r>
            <a:r>
              <a:rPr lang="el-GR" sz="2800" dirty="0"/>
              <a:t>και </a:t>
            </a:r>
            <a:r>
              <a:rPr lang="en-US" sz="2800" dirty="0"/>
              <a:t>EN pins</a:t>
            </a:r>
            <a:r>
              <a:rPr lang="el-GR" sz="2800" dirty="0"/>
              <a:t> τα δηλώνουμε σαν </a:t>
            </a:r>
            <a:r>
              <a:rPr lang="en-US" sz="2800" dirty="0"/>
              <a:t>OUTPUT.</a:t>
            </a:r>
            <a:endParaRPr lang="el-GR" sz="2800" dirty="0"/>
          </a:p>
          <a:p>
            <a:endParaRPr lang="el-GR" sz="2800" dirty="0"/>
          </a:p>
        </p:txBody>
      </p:sp>
    </p:spTree>
    <p:extLst>
      <p:ext uri="{BB962C8B-B14F-4D97-AF65-F5344CB8AC3E}">
        <p14:creationId xmlns:p14="http://schemas.microsoft.com/office/powerpoint/2010/main" val="382252746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L298N DC Motor Driver Module</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634799" y="2356816"/>
            <a:ext cx="8983362" cy="3319365"/>
          </a:xfrm>
          <a:prstGeom prst="rect">
            <a:avLst/>
          </a:prstGeom>
        </p:spPr>
      </p:pic>
    </p:spTree>
    <p:extLst>
      <p:ext uri="{BB962C8B-B14F-4D97-AF65-F5344CB8AC3E}">
        <p14:creationId xmlns:p14="http://schemas.microsoft.com/office/powerpoint/2010/main" val="256184420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a:t>4</a:t>
            </a:r>
            <a:endParaRPr lang="el-GR" dirty="0"/>
          </a:p>
        </p:txBody>
      </p:sp>
      <p:sp>
        <p:nvSpPr>
          <p:cNvPr id="3" name="Θέση περιεχομένου 2"/>
          <p:cNvSpPr>
            <a:spLocks noGrp="1"/>
          </p:cNvSpPr>
          <p:nvPr>
            <p:ph idx="1"/>
          </p:nvPr>
        </p:nvSpPr>
        <p:spPr>
          <a:xfrm>
            <a:off x="1097280" y="1737360"/>
            <a:ext cx="10565632" cy="4456406"/>
          </a:xfrm>
        </p:spPr>
        <p:txBody>
          <a:bodyPr/>
          <a:lstStyle/>
          <a:p>
            <a:r>
              <a:rPr lang="el-GR" sz="2800" dirty="0"/>
              <a:t>Οι δύο κινητήρες να γυρνάνε για 2</a:t>
            </a:r>
            <a:r>
              <a:rPr lang="en-US" sz="2800" dirty="0"/>
              <a:t> sec </a:t>
            </a:r>
            <a:r>
              <a:rPr lang="el-GR" sz="2800" dirty="0"/>
              <a:t>στη μέγιστη ταχύτητα, να αλλάζουν κατεύθυνση στη συνέχεια και να γυρνούν για άλλα 2</a:t>
            </a:r>
            <a:r>
              <a:rPr lang="en-US" sz="2800" dirty="0"/>
              <a:t> sec </a:t>
            </a:r>
            <a:r>
              <a:rPr lang="el-GR" sz="2800" dirty="0"/>
              <a:t>στη μέγιστη ταχύτητα και μετά να σταματάνε. Μετά από 1 </a:t>
            </a:r>
            <a:r>
              <a:rPr lang="en-US" sz="2800" dirty="0"/>
              <a:t>sec</a:t>
            </a:r>
            <a:r>
              <a:rPr lang="el-GR" sz="2800" dirty="0"/>
              <a:t> ο κινητήρας να επιταχύνει σταδιακά μέχρι τη μέγιστη ταχύτητα και έπειτα να επιβραδύνει μέχρι να σταματήσει.</a:t>
            </a:r>
          </a:p>
          <a:p>
            <a:endParaRPr lang="el-GR" sz="2800" dirty="0"/>
          </a:p>
          <a:p>
            <a:r>
              <a:rPr lang="el-GR" sz="2800" dirty="0"/>
              <a:t>Υλικά:</a:t>
            </a:r>
          </a:p>
          <a:p>
            <a:pPr>
              <a:buFont typeface="Wingdings" panose="05000000000000000000" pitchFamily="2" charset="2"/>
              <a:buChar char="Ø"/>
            </a:pPr>
            <a:r>
              <a:rPr lang="en-US" sz="2800" dirty="0"/>
              <a:t>Dc motor</a:t>
            </a:r>
          </a:p>
          <a:p>
            <a:pPr>
              <a:buFont typeface="Wingdings" panose="05000000000000000000" pitchFamily="2" charset="2"/>
              <a:buChar char="Ø"/>
            </a:pPr>
            <a:r>
              <a:rPr lang="en-US" sz="2800" dirty="0"/>
              <a:t>L298N DC Motor Driver Module</a:t>
            </a:r>
            <a:endParaRPr lang="el-GR" dirty="0"/>
          </a:p>
        </p:txBody>
      </p:sp>
    </p:spTree>
    <p:extLst>
      <p:ext uri="{BB962C8B-B14F-4D97-AF65-F5344CB8AC3E}">
        <p14:creationId xmlns:p14="http://schemas.microsoft.com/office/powerpoint/2010/main" val="3021732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a:t>4</a:t>
            </a:r>
            <a:endParaRPr lang="el-GR" dirty="0"/>
          </a:p>
        </p:txBody>
      </p:sp>
      <p:pic>
        <p:nvPicPr>
          <p:cNvPr id="4" name="Θέση περιεχομένου 3"/>
          <p:cNvPicPr>
            <a:picLocks noGrp="1" noChangeAspect="1"/>
          </p:cNvPicPr>
          <p:nvPr>
            <p:ph idx="1"/>
          </p:nvPr>
        </p:nvPicPr>
        <p:blipFill>
          <a:blip r:embed="rId2"/>
          <a:stretch>
            <a:fillRect/>
          </a:stretch>
        </p:blipFill>
        <p:spPr>
          <a:xfrm rot="16200000">
            <a:off x="4008327" y="1329252"/>
            <a:ext cx="4236305" cy="5264929"/>
          </a:xfrm>
          <a:prstGeom prst="rect">
            <a:avLst/>
          </a:prstGeom>
        </p:spPr>
      </p:pic>
      <p:pic>
        <p:nvPicPr>
          <p:cNvPr id="5" name="Εικόνα 4"/>
          <p:cNvPicPr>
            <a:picLocks noChangeAspect="1"/>
          </p:cNvPicPr>
          <p:nvPr/>
        </p:nvPicPr>
        <p:blipFill>
          <a:blip r:embed="rId3"/>
          <a:stretch>
            <a:fillRect/>
          </a:stretch>
        </p:blipFill>
        <p:spPr>
          <a:xfrm>
            <a:off x="3206151" y="2950361"/>
            <a:ext cx="914400" cy="1781175"/>
          </a:xfrm>
          <a:prstGeom prst="rect">
            <a:avLst/>
          </a:prstGeom>
        </p:spPr>
      </p:pic>
    </p:spTree>
    <p:extLst>
      <p:ext uri="{BB962C8B-B14F-4D97-AF65-F5344CB8AC3E}">
        <p14:creationId xmlns:p14="http://schemas.microsoft.com/office/powerpoint/2010/main" val="42787047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534838" y="266460"/>
            <a:ext cx="7177986" cy="5737705"/>
          </a:xfrm>
          <a:prstGeom prst="rect">
            <a:avLst/>
          </a:prstGeom>
        </p:spPr>
      </p:pic>
      <p:pic>
        <p:nvPicPr>
          <p:cNvPr id="3" name="Εικόνα 2"/>
          <p:cNvPicPr>
            <a:picLocks noChangeAspect="1"/>
          </p:cNvPicPr>
          <p:nvPr/>
        </p:nvPicPr>
        <p:blipFill rotWithShape="1">
          <a:blip r:embed="rId3"/>
          <a:srcRect r="4531"/>
          <a:stretch/>
        </p:blipFill>
        <p:spPr>
          <a:xfrm rot="5400000">
            <a:off x="6935805" y="2323384"/>
            <a:ext cx="5878261" cy="1764413"/>
          </a:xfrm>
          <a:prstGeom prst="rect">
            <a:avLst/>
          </a:prstGeom>
        </p:spPr>
      </p:pic>
    </p:spTree>
    <p:extLst>
      <p:ext uri="{BB962C8B-B14F-4D97-AF65-F5344CB8AC3E}">
        <p14:creationId xmlns:p14="http://schemas.microsoft.com/office/powerpoint/2010/main" val="39529259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89781" y="286603"/>
            <a:ext cx="10965899" cy="1450757"/>
          </a:xfrm>
        </p:spPr>
        <p:txBody>
          <a:bodyPr/>
          <a:lstStyle/>
          <a:p>
            <a:r>
              <a:rPr lang="en-US" dirty="0"/>
              <a:t>Project</a:t>
            </a:r>
            <a:r>
              <a:rPr lang="el-GR" dirty="0"/>
              <a:t> </a:t>
            </a:r>
            <a:r>
              <a:rPr lang="en-US" dirty="0"/>
              <a:t>4</a:t>
            </a:r>
            <a:endParaRPr lang="el-GR" dirty="0"/>
          </a:p>
        </p:txBody>
      </p:sp>
      <p:sp>
        <p:nvSpPr>
          <p:cNvPr id="3" name="Θέση περιεχομένου 2"/>
          <p:cNvSpPr>
            <a:spLocks noGrp="1"/>
          </p:cNvSpPr>
          <p:nvPr>
            <p:ph idx="1"/>
          </p:nvPr>
        </p:nvSpPr>
        <p:spPr>
          <a:xfrm>
            <a:off x="189781" y="1737359"/>
            <a:ext cx="11818189" cy="4551297"/>
          </a:xfrm>
        </p:spPr>
        <p:txBody>
          <a:bodyPr numCol="3">
            <a:normAutofit/>
          </a:bodyPr>
          <a:lstStyle/>
          <a:p>
            <a:pPr marL="0" indent="0">
              <a:buNone/>
            </a:pPr>
            <a:r>
              <a:rPr lang="en-US" dirty="0">
                <a:solidFill>
                  <a:srgbClr val="008000"/>
                </a:solidFill>
                <a:latin typeface="Courier New" panose="02070309020205020404" pitchFamily="49" charset="0"/>
              </a:rPr>
              <a:t>// Motor A connections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enA</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in1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in2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Motor B connections </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enB</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in3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in4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Set all the motor </a:t>
            </a:r>
            <a:r>
              <a:rPr lang="en-US" dirty="0" smtClean="0">
                <a:solidFill>
                  <a:srgbClr val="008000"/>
                </a:solidFill>
                <a:latin typeface="Courier New" panose="02070309020205020404" pitchFamily="49" charset="0"/>
              </a:rPr>
              <a:t>//control </a:t>
            </a:r>
            <a:r>
              <a:rPr lang="en-US" dirty="0">
                <a:solidFill>
                  <a:srgbClr val="008000"/>
                </a:solidFill>
                <a:latin typeface="Courier New" panose="02070309020205020404" pitchFamily="49" charset="0"/>
              </a:rPr>
              <a:t>pins to outputs </a:t>
            </a:r>
            <a:r>
              <a:rPr lang="en-US" dirty="0">
                <a:solidFill>
                  <a:srgbClr val="000000"/>
                </a:solidFill>
                <a:latin typeface="Courier New" panose="02070309020205020404" pitchFamily="49" charset="0"/>
              </a:rPr>
              <a:t>pinMode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enA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p>
          <a:p>
            <a:pPr marL="0" indent="0">
              <a:buNone/>
            </a:pPr>
            <a:r>
              <a:rPr lang="en-US" dirty="0"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enB</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p>
          <a:p>
            <a:pPr marL="0" indent="0">
              <a:buNone/>
            </a:pPr>
            <a:r>
              <a:rPr lang="en-US" dirty="0"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p>
          <a:p>
            <a:pPr marL="0" indent="0">
              <a:buNone/>
            </a:pPr>
            <a:r>
              <a:rPr lang="en-US" dirty="0"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smtClean="0">
                <a:solidFill>
                  <a:srgbClr val="000080"/>
                </a:solidFill>
                <a:latin typeface="Courier New" panose="02070309020205020404" pitchFamily="49" charset="0"/>
              </a:rPr>
              <a:t>);</a:t>
            </a:r>
          </a:p>
          <a:p>
            <a:pPr marL="0" indent="0">
              <a:buNone/>
            </a:pPr>
            <a:r>
              <a:rPr lang="en-US" dirty="0"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OUTPUT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off </a:t>
            </a:r>
            <a:r>
              <a:rPr lang="en-US" dirty="0" smtClean="0">
                <a:solidFill>
                  <a:srgbClr val="008000"/>
                </a:solidFill>
                <a:latin typeface="Courier New" panose="02070309020205020404" pitchFamily="49" charset="0"/>
              </a:rPr>
              <a:t>motors-//Initial </a:t>
            </a:r>
            <a:r>
              <a:rPr lang="en-US" dirty="0">
                <a:solidFill>
                  <a:srgbClr val="008000"/>
                </a:solidFill>
                <a:latin typeface="Courier New" panose="02070309020205020404" pitchFamily="49" charset="0"/>
              </a:rPr>
              <a:t>state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directionControl</a:t>
            </a:r>
            <a:r>
              <a:rPr lang="en-US" b="1" dirty="0" smtClean="0">
                <a:solidFill>
                  <a:srgbClr val="000080"/>
                </a:solidFill>
                <a:latin typeface="Courier New" panose="02070309020205020404" pitchFamily="49" charset="0"/>
              </a:rPr>
              <a:t>();</a:t>
            </a: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p>
          <a:p>
            <a:pPr marL="0" indent="0">
              <a:buNone/>
            </a:pPr>
            <a:r>
              <a:rPr lang="en-US" dirty="0" err="1" smtClean="0">
                <a:solidFill>
                  <a:srgbClr val="000000"/>
                </a:solidFill>
                <a:latin typeface="Courier New" panose="02070309020205020404" pitchFamily="49" charset="0"/>
              </a:rPr>
              <a:t>speedControl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p>
        </p:txBody>
      </p:sp>
    </p:spTree>
    <p:extLst>
      <p:ext uri="{BB962C8B-B14F-4D97-AF65-F5344CB8AC3E}">
        <p14:creationId xmlns:p14="http://schemas.microsoft.com/office/powerpoint/2010/main" val="21853151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32913" y="286603"/>
            <a:ext cx="10922767" cy="1450757"/>
          </a:xfrm>
        </p:spPr>
        <p:txBody>
          <a:bodyPr/>
          <a:lstStyle/>
          <a:p>
            <a:r>
              <a:rPr lang="en-US" dirty="0"/>
              <a:t>Project</a:t>
            </a:r>
            <a:r>
              <a:rPr lang="el-GR" dirty="0"/>
              <a:t> </a:t>
            </a:r>
            <a:r>
              <a:rPr lang="en-US" dirty="0"/>
              <a:t>4</a:t>
            </a:r>
            <a:endParaRPr lang="el-GR" dirty="0"/>
          </a:p>
        </p:txBody>
      </p:sp>
      <p:sp>
        <p:nvSpPr>
          <p:cNvPr id="3" name="Θέση περιεχομένου 2"/>
          <p:cNvSpPr>
            <a:spLocks noGrp="1"/>
          </p:cNvSpPr>
          <p:nvPr>
            <p:ph idx="1"/>
          </p:nvPr>
        </p:nvSpPr>
        <p:spPr>
          <a:xfrm>
            <a:off x="232913" y="1737359"/>
            <a:ext cx="11757804" cy="4525417"/>
          </a:xfrm>
        </p:spPr>
        <p:txBody>
          <a:bodyPr numCol="2"/>
          <a:lstStyle/>
          <a:p>
            <a:pPr marL="0" indent="0">
              <a:buNone/>
            </a:pPr>
            <a:r>
              <a:rPr lang="en-US" dirty="0">
                <a:solidFill>
                  <a:srgbClr val="008000"/>
                </a:solidFill>
                <a:latin typeface="Courier New" panose="02070309020205020404" pitchFamily="49" charset="0"/>
              </a:rPr>
              <a:t>// This function lets you control </a:t>
            </a:r>
            <a:r>
              <a:rPr lang="en-US" dirty="0" smtClean="0">
                <a:solidFill>
                  <a:srgbClr val="008000"/>
                </a:solidFill>
                <a:latin typeface="Courier New" panose="02070309020205020404" pitchFamily="49" charset="0"/>
              </a:rPr>
              <a:t>//spinning </a:t>
            </a:r>
            <a:r>
              <a:rPr lang="en-US" dirty="0">
                <a:solidFill>
                  <a:srgbClr val="008000"/>
                </a:solidFill>
                <a:latin typeface="Courier New" panose="02070309020205020404" pitchFamily="49" charset="0"/>
              </a:rPr>
              <a:t>direction of motors </a:t>
            </a: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directionControl</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Set motors to maximum speed </a:t>
            </a:r>
            <a:endParaRPr lang="en-US"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For PWM maximum possible values are </a:t>
            </a:r>
            <a:r>
              <a:rPr lang="en-US" dirty="0" smtClean="0">
                <a:solidFill>
                  <a:srgbClr val="008000"/>
                </a:solidFill>
                <a:latin typeface="Courier New" panose="02070309020205020404" pitchFamily="49" charset="0"/>
              </a:rPr>
              <a:t>//0 </a:t>
            </a:r>
            <a:r>
              <a:rPr lang="en-US" dirty="0">
                <a:solidFill>
                  <a:srgbClr val="008000"/>
                </a:solidFill>
                <a:latin typeface="Courier New" panose="02070309020205020404" pitchFamily="49" charset="0"/>
              </a:rPr>
              <a:t>to 255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enB</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on motor A &amp; B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Now change motor directions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off motors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2892515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32913" y="286603"/>
            <a:ext cx="10922767" cy="1450757"/>
          </a:xfrm>
        </p:spPr>
        <p:txBody>
          <a:bodyPr/>
          <a:lstStyle/>
          <a:p>
            <a:r>
              <a:rPr lang="en-US" dirty="0"/>
              <a:t>Project</a:t>
            </a:r>
            <a:r>
              <a:rPr lang="el-GR" dirty="0"/>
              <a:t> </a:t>
            </a:r>
            <a:r>
              <a:rPr lang="en-US" dirty="0"/>
              <a:t>4</a:t>
            </a:r>
            <a:endParaRPr lang="el-GR" dirty="0"/>
          </a:p>
        </p:txBody>
      </p:sp>
      <p:sp>
        <p:nvSpPr>
          <p:cNvPr id="3" name="Θέση περιεχομένου 2"/>
          <p:cNvSpPr>
            <a:spLocks noGrp="1"/>
          </p:cNvSpPr>
          <p:nvPr>
            <p:ph idx="1"/>
          </p:nvPr>
        </p:nvSpPr>
        <p:spPr>
          <a:xfrm>
            <a:off x="232913" y="1737360"/>
            <a:ext cx="11654287" cy="4490912"/>
          </a:xfrm>
        </p:spPr>
        <p:txBody>
          <a:bodyPr numCol="2">
            <a:normAutofit lnSpcReduction="10000"/>
          </a:bodyPr>
          <a:lstStyle/>
          <a:p>
            <a:pPr marL="0" indent="0">
              <a:buNone/>
            </a:pPr>
            <a:r>
              <a:rPr lang="en-US" dirty="0">
                <a:solidFill>
                  <a:srgbClr val="008000"/>
                </a:solidFill>
                <a:latin typeface="Courier New" panose="02070309020205020404" pitchFamily="49" charset="0"/>
              </a:rPr>
              <a:t>// This function lets you control </a:t>
            </a:r>
            <a:r>
              <a:rPr lang="en-US" dirty="0" smtClean="0">
                <a:solidFill>
                  <a:srgbClr val="008000"/>
                </a:solidFill>
                <a:latin typeface="Courier New" panose="02070309020205020404" pitchFamily="49" charset="0"/>
              </a:rPr>
              <a:t>//speed </a:t>
            </a:r>
            <a:r>
              <a:rPr lang="en-US" dirty="0">
                <a:solidFill>
                  <a:srgbClr val="008000"/>
                </a:solidFill>
                <a:latin typeface="Courier New" panose="02070309020205020404" pitchFamily="49" charset="0"/>
              </a:rPr>
              <a:t>of the motors </a:t>
            </a:r>
            <a:endParaRPr lang="en-US"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speedControl</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Turn on motors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Accelerate from zero to maximum </a:t>
            </a:r>
            <a:r>
              <a:rPr lang="en-US" dirty="0" smtClean="0">
                <a:solidFill>
                  <a:srgbClr val="008000"/>
                </a:solidFill>
                <a:latin typeface="Courier New" panose="02070309020205020404" pitchFamily="49" charset="0"/>
              </a:rPr>
              <a:t>//speed </a:t>
            </a:r>
          </a:p>
          <a:p>
            <a:pPr marL="0" indent="0">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&lt;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256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enA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enB</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Decelerate from maximum speed to </a:t>
            </a:r>
            <a:r>
              <a:rPr lang="en-US" dirty="0" smtClean="0">
                <a:solidFill>
                  <a:srgbClr val="008000"/>
                </a:solidFill>
                <a:latin typeface="Courier New" panose="02070309020205020404" pitchFamily="49" charset="0"/>
              </a:rPr>
              <a:t>//zero </a:t>
            </a:r>
          </a:p>
          <a:p>
            <a:pPr marL="0" indent="0">
              <a:buNone/>
            </a:pPr>
            <a:r>
              <a:rPr lang="en-US" b="1" dirty="0" smtClean="0">
                <a:solidFill>
                  <a:srgbClr val="0000FF"/>
                </a:solidFill>
                <a:latin typeface="Courier New" panose="02070309020205020404" pitchFamily="49" charset="0"/>
              </a:rPr>
              <a:t>for</a:t>
            </a:r>
            <a:r>
              <a:rPr lang="en-US" dirty="0" smtClean="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8000FF"/>
                </a:solidFill>
                <a:latin typeface="Courier New" panose="02070309020205020404" pitchFamily="49" charset="0"/>
              </a:rPr>
              <a:t>int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255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&gt;=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analogWrite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enA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analogWrite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enB</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Now turn off motors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digitalWrite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in4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19828452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99693" y="286603"/>
            <a:ext cx="11792308" cy="1450757"/>
          </a:xfrm>
        </p:spPr>
        <p:txBody>
          <a:bodyPr/>
          <a:lstStyle/>
          <a:p>
            <a:r>
              <a:rPr lang="en-US" dirty="0"/>
              <a:t>Stepper motor(Bipolar Stepper Motor </a:t>
            </a:r>
            <a:r>
              <a:rPr lang="en-US" dirty="0" smtClean="0"/>
              <a:t>NEMA 17)</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99693" y="1895116"/>
            <a:ext cx="4621363" cy="4315670"/>
          </a:xfrm>
          <a:prstGeom prst="rect">
            <a:avLst/>
          </a:prstGeom>
        </p:spPr>
      </p:pic>
      <p:sp>
        <p:nvSpPr>
          <p:cNvPr id="5" name="TextBox 4"/>
          <p:cNvSpPr txBox="1"/>
          <p:nvPr/>
        </p:nvSpPr>
        <p:spPr>
          <a:xfrm>
            <a:off x="6858000" y="2714123"/>
            <a:ext cx="4753154" cy="2677656"/>
          </a:xfrm>
          <a:prstGeom prst="rect">
            <a:avLst/>
          </a:prstGeom>
          <a:noFill/>
        </p:spPr>
        <p:txBody>
          <a:bodyPr wrap="square" rtlCol="0">
            <a:spAutoFit/>
          </a:bodyPr>
          <a:lstStyle/>
          <a:p>
            <a:r>
              <a:rPr lang="el-GR" sz="2800" dirty="0"/>
              <a:t>Είναι ένας συγκεκριμένος τύπος κινητήρα DC που δεν περιστρέφεται συνεχώς, αλλά μια πλήρης περιστροφή χωρίζεται στον αριθμό των ίσων βημάτων.</a:t>
            </a:r>
          </a:p>
        </p:txBody>
      </p:sp>
    </p:spTree>
    <p:extLst>
      <p:ext uri="{BB962C8B-B14F-4D97-AF65-F5344CB8AC3E}">
        <p14:creationId xmlns:p14="http://schemas.microsoft.com/office/powerpoint/2010/main" val="764545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770" y="163903"/>
            <a:ext cx="11723298" cy="6555641"/>
          </a:xfrm>
          <a:prstGeom prst="rect">
            <a:avLst/>
          </a:prstGeom>
          <a:noFill/>
        </p:spPr>
        <p:txBody>
          <a:bodyPr wrap="square" rtlCol="0">
            <a:spAutoFit/>
          </a:bodyPr>
          <a:lstStyle/>
          <a:p>
            <a:r>
              <a:rPr lang="el-GR" sz="3200" b="1" dirty="0"/>
              <a:t>Πώς λειτουργούν οι Servo Motors;</a:t>
            </a:r>
          </a:p>
          <a:p>
            <a:r>
              <a:rPr lang="el-GR" sz="2800" dirty="0" smtClean="0"/>
              <a:t>Μπορούμε </a:t>
            </a:r>
            <a:r>
              <a:rPr lang="el-GR" sz="2800" dirty="0"/>
              <a:t>να </a:t>
            </a:r>
            <a:r>
              <a:rPr lang="el-GR" sz="2800" dirty="0" smtClean="0"/>
              <a:t>ελέγξουμε </a:t>
            </a:r>
            <a:r>
              <a:rPr lang="el-GR" sz="2800" dirty="0"/>
              <a:t>τον σερβοκινητήρα στέλνοντας μια σειρά παλμών στη γραμμή σήματος. Ένας συμβατικός αναλογικός σερβοκινητήρας αναμένει να λάβει έναν παλμό περίπου κάθε 20 χιλιοστά του δευτερολέπτου (δηλαδή το σήμα πρέπει να είναι 50Hz</a:t>
            </a:r>
            <a:r>
              <a:rPr lang="el-GR" sz="2800" dirty="0" smtClean="0"/>
              <a:t>).</a:t>
            </a:r>
            <a:endParaRPr lang="en-US" sz="2800" dirty="0" smtClean="0"/>
          </a:p>
          <a:p>
            <a:endParaRPr lang="el-GR" sz="2800" dirty="0"/>
          </a:p>
          <a:p>
            <a:r>
              <a:rPr lang="el-GR" sz="2800" dirty="0"/>
              <a:t>Το μήκος του παλμού καθορίζει τη θέση του </a:t>
            </a:r>
            <a:r>
              <a:rPr lang="el-GR" sz="2800" dirty="0" smtClean="0"/>
              <a:t>σερβοκινητήρα</a:t>
            </a:r>
            <a:r>
              <a:rPr lang="el-GR" sz="2800" b="1" dirty="0"/>
              <a:t> </a:t>
            </a:r>
            <a:r>
              <a:rPr lang="en-US" sz="2800" b="1" dirty="0"/>
              <a:t>(</a:t>
            </a:r>
            <a:r>
              <a:rPr lang="el-GR" sz="2800" b="1" dirty="0" smtClean="0"/>
              <a:t>0 μοίρες</a:t>
            </a:r>
            <a:r>
              <a:rPr lang="en-US" sz="2800" b="1" dirty="0" smtClean="0"/>
              <a:t>)</a:t>
            </a:r>
            <a:r>
              <a:rPr lang="el-GR" sz="2800" dirty="0" smtClean="0"/>
              <a:t>.</a:t>
            </a:r>
            <a:endParaRPr lang="el-GR" sz="2800" dirty="0"/>
          </a:p>
          <a:p>
            <a:r>
              <a:rPr lang="el-GR" sz="2800" dirty="0"/>
              <a:t>Εάν ο παλμός είναι </a:t>
            </a:r>
            <a:r>
              <a:rPr lang="en-US" sz="2800" dirty="0" smtClean="0"/>
              <a:t>high</a:t>
            </a:r>
            <a:r>
              <a:rPr lang="el-GR" sz="2800" dirty="0" smtClean="0"/>
              <a:t> </a:t>
            </a:r>
            <a:r>
              <a:rPr lang="el-GR" sz="2800" dirty="0"/>
              <a:t>για </a:t>
            </a:r>
            <a:r>
              <a:rPr lang="el-GR" sz="2800" b="1" dirty="0"/>
              <a:t>1ms</a:t>
            </a:r>
            <a:r>
              <a:rPr lang="el-GR" sz="2800" dirty="0"/>
              <a:t>, τότε η γωνία </a:t>
            </a:r>
            <a:r>
              <a:rPr lang="el-GR" sz="2800" dirty="0" smtClean="0"/>
              <a:t>σέρβο </a:t>
            </a:r>
            <a:r>
              <a:rPr lang="el-GR" sz="2800" dirty="0"/>
              <a:t>θα είναι μηδενική.</a:t>
            </a:r>
          </a:p>
          <a:p>
            <a:r>
              <a:rPr lang="el-GR" sz="2800" dirty="0"/>
              <a:t>Εάν ο παλμός είναι </a:t>
            </a:r>
            <a:r>
              <a:rPr lang="en-US" sz="2800" dirty="0"/>
              <a:t>high</a:t>
            </a:r>
            <a:r>
              <a:rPr lang="el-GR" sz="2800" dirty="0" smtClean="0"/>
              <a:t> </a:t>
            </a:r>
            <a:r>
              <a:rPr lang="el-GR" sz="2800" dirty="0"/>
              <a:t>για </a:t>
            </a:r>
            <a:r>
              <a:rPr lang="el-GR" sz="2800" b="1" dirty="0"/>
              <a:t>1,5ms</a:t>
            </a:r>
            <a:r>
              <a:rPr lang="el-GR" sz="2800" dirty="0"/>
              <a:t>, τότε ο </a:t>
            </a:r>
            <a:r>
              <a:rPr lang="el-GR" sz="2800" dirty="0" smtClean="0"/>
              <a:t>σέρβο </a:t>
            </a:r>
            <a:r>
              <a:rPr lang="el-GR" sz="2800" dirty="0"/>
              <a:t>θα βρίσκεται στην κεντρική του </a:t>
            </a:r>
            <a:r>
              <a:rPr lang="el-GR" sz="2800" dirty="0" smtClean="0"/>
              <a:t>θέση</a:t>
            </a:r>
            <a:r>
              <a:rPr lang="el-GR" sz="2800" dirty="0"/>
              <a:t> </a:t>
            </a:r>
            <a:r>
              <a:rPr lang="el-GR" sz="2800" b="1" dirty="0" smtClean="0"/>
              <a:t>(90 μοίρες)</a:t>
            </a:r>
            <a:r>
              <a:rPr lang="el-GR" sz="2800" dirty="0" smtClean="0"/>
              <a:t>.</a:t>
            </a:r>
            <a:endParaRPr lang="el-GR" sz="2800" dirty="0"/>
          </a:p>
          <a:p>
            <a:r>
              <a:rPr lang="el-GR" sz="2800" dirty="0"/>
              <a:t>Εάν ο παλμός είναι </a:t>
            </a:r>
            <a:r>
              <a:rPr lang="en-US" sz="2800" dirty="0"/>
              <a:t>high</a:t>
            </a:r>
            <a:r>
              <a:rPr lang="el-GR" sz="2800" dirty="0" smtClean="0"/>
              <a:t> </a:t>
            </a:r>
            <a:r>
              <a:rPr lang="el-GR" sz="2800" dirty="0"/>
              <a:t>για </a:t>
            </a:r>
            <a:r>
              <a:rPr lang="el-GR" sz="2800" b="1" dirty="0"/>
              <a:t>2ms</a:t>
            </a:r>
            <a:r>
              <a:rPr lang="el-GR" sz="2800" dirty="0"/>
              <a:t>, τότε ο </a:t>
            </a:r>
            <a:r>
              <a:rPr lang="el-GR" sz="2800" dirty="0" smtClean="0"/>
              <a:t>σέρβο </a:t>
            </a:r>
            <a:r>
              <a:rPr lang="el-GR" sz="2800" dirty="0"/>
              <a:t>θα είναι στους </a:t>
            </a:r>
            <a:r>
              <a:rPr lang="el-GR" sz="2800" b="1" dirty="0"/>
              <a:t>180 μοίρες</a:t>
            </a:r>
            <a:r>
              <a:rPr lang="el-GR" sz="2800" dirty="0" smtClean="0"/>
              <a:t>.</a:t>
            </a:r>
            <a:endParaRPr lang="en-US" sz="2800" dirty="0" smtClean="0"/>
          </a:p>
          <a:p>
            <a:endParaRPr lang="el-GR" sz="2800" dirty="0"/>
          </a:p>
          <a:p>
            <a:r>
              <a:rPr lang="el-GR" sz="2800" dirty="0" smtClean="0"/>
              <a:t>Η </a:t>
            </a:r>
            <a:r>
              <a:rPr lang="el-GR" sz="2800" dirty="0"/>
              <a:t>διάρκεια των παλμών μπορεί μερικές φορές να ποικίλλει ανάλογα με τις μάρκες και μπορεί να είναι 0,5ms για 0 ​​μοίρες και 2,5 </a:t>
            </a:r>
            <a:r>
              <a:rPr lang="el-GR" sz="2800" dirty="0" err="1"/>
              <a:t>ms</a:t>
            </a:r>
            <a:r>
              <a:rPr lang="el-GR" sz="2800" dirty="0"/>
              <a:t> για 180 μοίρες.</a:t>
            </a:r>
          </a:p>
          <a:p>
            <a:endParaRPr lang="el-GR" sz="2400" dirty="0"/>
          </a:p>
        </p:txBody>
      </p:sp>
    </p:spTree>
    <p:extLst>
      <p:ext uri="{BB962C8B-B14F-4D97-AF65-F5344CB8AC3E}">
        <p14:creationId xmlns:p14="http://schemas.microsoft.com/office/powerpoint/2010/main" val="36061224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751826" y="273261"/>
            <a:ext cx="6693828" cy="5921118"/>
          </a:xfrm>
          <a:prstGeom prst="rect">
            <a:avLst/>
          </a:prstGeom>
        </p:spPr>
      </p:pic>
    </p:spTree>
    <p:extLst>
      <p:ext uri="{BB962C8B-B14F-4D97-AF65-F5344CB8AC3E}">
        <p14:creationId xmlns:p14="http://schemas.microsoft.com/office/powerpoint/2010/main" val="34681417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Stepper motor</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954087" y="2010165"/>
            <a:ext cx="6344785"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685836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424021" y="170679"/>
            <a:ext cx="7522236" cy="6044654"/>
          </a:xfrm>
          <a:prstGeom prst="rect">
            <a:avLst/>
          </a:prstGeom>
        </p:spPr>
      </p:pic>
    </p:spTree>
    <p:extLst>
      <p:ext uri="{BB962C8B-B14F-4D97-AF65-F5344CB8AC3E}">
        <p14:creationId xmlns:p14="http://schemas.microsoft.com/office/powerpoint/2010/main" val="2075129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Unipolar</a:t>
            </a:r>
            <a:r>
              <a:rPr lang="el-GR" dirty="0" smtClean="0"/>
              <a:t> </a:t>
            </a:r>
            <a:r>
              <a:rPr lang="en-US" dirty="0" smtClean="0"/>
              <a:t>Stepper motor</a:t>
            </a:r>
            <a:r>
              <a:rPr lang="el-GR" dirty="0" smtClean="0"/>
              <a:t> </a:t>
            </a:r>
            <a:r>
              <a:rPr lang="en-US" dirty="0" smtClean="0"/>
              <a:t>28BYJ-48</a:t>
            </a:r>
            <a:endParaRPr lang="el-GR" dirty="0"/>
          </a:p>
        </p:txBody>
      </p:sp>
      <p:pic>
        <p:nvPicPr>
          <p:cNvPr id="6" name="Θέση περιεχομένου 5"/>
          <p:cNvPicPr>
            <a:picLocks noGrp="1" noChangeAspect="1"/>
          </p:cNvPicPr>
          <p:nvPr>
            <p:ph idx="1"/>
          </p:nvPr>
        </p:nvPicPr>
        <p:blipFill>
          <a:blip r:embed="rId2"/>
          <a:stretch>
            <a:fillRect/>
          </a:stretch>
        </p:blipFill>
        <p:spPr>
          <a:xfrm>
            <a:off x="6814868" y="2090112"/>
            <a:ext cx="4600575" cy="3695700"/>
          </a:xfrm>
          <a:prstGeom prst="rect">
            <a:avLst/>
          </a:prstGeom>
        </p:spPr>
      </p:pic>
      <p:sp>
        <p:nvSpPr>
          <p:cNvPr id="7" name="TextBox 6"/>
          <p:cNvSpPr txBox="1"/>
          <p:nvPr/>
        </p:nvSpPr>
        <p:spPr>
          <a:xfrm>
            <a:off x="1097280" y="1737360"/>
            <a:ext cx="5717588" cy="4401205"/>
          </a:xfrm>
          <a:prstGeom prst="rect">
            <a:avLst/>
          </a:prstGeom>
          <a:noFill/>
        </p:spPr>
        <p:txBody>
          <a:bodyPr wrap="square" rtlCol="0">
            <a:spAutoFit/>
          </a:bodyPr>
          <a:lstStyle/>
          <a:p>
            <a:r>
              <a:rPr lang="el-GR" sz="2800" dirty="0"/>
              <a:t>Οι βηματικοί κινητήρες είναι εξαιρετικοί κινητήρες για τον έλεγχο της θέσης. Είναι ένας ειδικός τύπος κινητήρων χωρίς ψήκτρες που χωρίζει μια πλήρη περιστροφή σε έναν αριθμό ίσων «βημάτων». Βρίσκονται συνήθως σε επιτραπέζιους εκτυπωτές, τρισδιάστατους </a:t>
            </a:r>
            <a:r>
              <a:rPr lang="el-GR" sz="2800" dirty="0" smtClean="0"/>
              <a:t>εκτυπωτές και </a:t>
            </a:r>
            <a:r>
              <a:rPr lang="el-GR" sz="2800" dirty="0"/>
              <a:t>οτιδήποτε άλλο απαιτεί ακριβή έλεγχο θέσης</a:t>
            </a:r>
            <a:r>
              <a:rPr lang="el-GR" sz="2800" dirty="0" smtClean="0"/>
              <a:t>.</a:t>
            </a:r>
            <a:endParaRPr lang="el-GR" sz="2800" dirty="0"/>
          </a:p>
        </p:txBody>
      </p:sp>
    </p:spTree>
    <p:extLst>
      <p:ext uri="{BB962C8B-B14F-4D97-AF65-F5344CB8AC3E}">
        <p14:creationId xmlns:p14="http://schemas.microsoft.com/office/powerpoint/2010/main" val="23777312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83410" y="286603"/>
            <a:ext cx="10931394" cy="1450757"/>
          </a:xfrm>
        </p:spPr>
        <p:txBody>
          <a:bodyPr/>
          <a:lstStyle/>
          <a:p>
            <a:r>
              <a:rPr lang="en-US" dirty="0"/>
              <a:t>Stepper motor</a:t>
            </a:r>
            <a:r>
              <a:rPr lang="el-GR" dirty="0"/>
              <a:t> </a:t>
            </a:r>
            <a:r>
              <a:rPr lang="en-US" dirty="0"/>
              <a:t>28BYJ-48</a:t>
            </a:r>
            <a:endParaRPr lang="el-GR" dirty="0"/>
          </a:p>
        </p:txBody>
      </p:sp>
      <p:sp>
        <p:nvSpPr>
          <p:cNvPr id="5" name="TextBox 4"/>
          <p:cNvSpPr txBox="1"/>
          <p:nvPr/>
        </p:nvSpPr>
        <p:spPr>
          <a:xfrm>
            <a:off x="983410" y="1737360"/>
            <a:ext cx="10791647" cy="4401205"/>
          </a:xfrm>
          <a:prstGeom prst="rect">
            <a:avLst/>
          </a:prstGeom>
          <a:noFill/>
        </p:spPr>
        <p:txBody>
          <a:bodyPr wrap="square" rtlCol="0">
            <a:spAutoFit/>
          </a:bodyPr>
          <a:lstStyle/>
          <a:p>
            <a:r>
              <a:rPr lang="el-GR" sz="2800" dirty="0" smtClean="0"/>
              <a:t>Αυτοί οι βηματικοί </a:t>
            </a:r>
            <a:r>
              <a:rPr lang="el-GR" sz="2800" dirty="0"/>
              <a:t>κινητήρες χρησιμοποιούν έναν οδοντωτό </a:t>
            </a:r>
            <a:r>
              <a:rPr lang="el-GR" sz="2800" dirty="0" smtClean="0"/>
              <a:t>τροχό(με </a:t>
            </a:r>
            <a:r>
              <a:rPr lang="el-GR" sz="2800" dirty="0"/>
              <a:t>32 δόντια) και τέσσερις ηλεκτρομαγνήτες για να περιστρέφουν τον τροχό ένα «βήμα» τη φορά</a:t>
            </a:r>
            <a:r>
              <a:rPr lang="el-GR" sz="2800" dirty="0" smtClean="0"/>
              <a:t>.</a:t>
            </a:r>
            <a:endParaRPr lang="el-GR" sz="2800" dirty="0"/>
          </a:p>
          <a:p>
            <a:r>
              <a:rPr lang="el-GR" sz="2800" dirty="0"/>
              <a:t>Κάθε παλμός HIGH στέλνεται, ενεργοποιεί το πηνίο, προσελκύει τα πλησιέστερα δόντια του βουλωμένου τροχού και οδηγεί τον κινητήρα ένα βήμα</a:t>
            </a:r>
            <a:r>
              <a:rPr lang="el-GR" sz="2800" dirty="0" smtClean="0"/>
              <a:t>.</a:t>
            </a:r>
            <a:endParaRPr lang="el-GR" sz="2800" dirty="0"/>
          </a:p>
          <a:p>
            <a:r>
              <a:rPr lang="el-GR" sz="2800" dirty="0" smtClean="0"/>
              <a:t>Η </a:t>
            </a:r>
            <a:r>
              <a:rPr lang="el-GR" sz="2800" dirty="0"/>
              <a:t>ακολουθία παλμών καθορίζει την κατεύθυνση περιστροφής του </a:t>
            </a:r>
            <a:r>
              <a:rPr lang="el-GR" sz="2800" dirty="0" smtClean="0"/>
              <a:t>κινητήρα και η </a:t>
            </a:r>
            <a:r>
              <a:rPr lang="el-GR" sz="2800" dirty="0"/>
              <a:t>συχνότητα των παλμών καθορίζει την ταχύτητα του κινητήρα.</a:t>
            </a:r>
          </a:p>
          <a:p>
            <a:r>
              <a:rPr lang="el-GR" sz="2800" dirty="0"/>
              <a:t>Ο αριθμός των παλμών καθορίζει πόσο μακριά θα γυρίσει ο κινητήρας.</a:t>
            </a:r>
          </a:p>
        </p:txBody>
      </p:sp>
    </p:spTree>
    <p:extLst>
      <p:ext uri="{BB962C8B-B14F-4D97-AF65-F5344CB8AC3E}">
        <p14:creationId xmlns:p14="http://schemas.microsoft.com/office/powerpoint/2010/main" val="29946174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Stepper motor</a:t>
            </a:r>
            <a:r>
              <a:rPr lang="el-GR" dirty="0"/>
              <a:t> </a:t>
            </a:r>
            <a:r>
              <a:rPr lang="en-US" dirty="0"/>
              <a:t>28BYJ-48</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630391" y="1890296"/>
            <a:ext cx="4165990" cy="4191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Εικόνα 4"/>
          <p:cNvPicPr>
            <a:picLocks noChangeAspect="1"/>
          </p:cNvPicPr>
          <p:nvPr/>
        </p:nvPicPr>
        <p:blipFill>
          <a:blip r:embed="rId3"/>
          <a:stretch>
            <a:fillRect/>
          </a:stretch>
        </p:blipFill>
        <p:spPr>
          <a:xfrm>
            <a:off x="6378226" y="1890296"/>
            <a:ext cx="4464402" cy="41918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944347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Stepper motor</a:t>
            </a:r>
            <a:r>
              <a:rPr lang="el-GR" dirty="0"/>
              <a:t> </a:t>
            </a:r>
            <a:r>
              <a:rPr lang="en-US" dirty="0"/>
              <a:t>28BYJ-48</a:t>
            </a:r>
            <a:endParaRPr lang="el-GR" dirty="0"/>
          </a:p>
        </p:txBody>
      </p:sp>
      <p:sp>
        <p:nvSpPr>
          <p:cNvPr id="4" name="TextBox 3"/>
          <p:cNvSpPr txBox="1"/>
          <p:nvPr/>
        </p:nvSpPr>
        <p:spPr>
          <a:xfrm>
            <a:off x="1097280" y="1737360"/>
            <a:ext cx="10220577" cy="4524315"/>
          </a:xfrm>
          <a:prstGeom prst="rect">
            <a:avLst/>
          </a:prstGeom>
          <a:noFill/>
        </p:spPr>
        <p:txBody>
          <a:bodyPr wrap="square" rtlCol="0">
            <a:spAutoFit/>
          </a:bodyPr>
          <a:lstStyle/>
          <a:p>
            <a:r>
              <a:rPr lang="el-GR" sz="2400" dirty="0"/>
              <a:t>Το 28BYJ-48 είναι ένας μονοπολικός βηματικός κινητήρας 5 συρμάτων που λειτουργεί με 5 </a:t>
            </a:r>
            <a:r>
              <a:rPr lang="el-GR" sz="2400" dirty="0" smtClean="0"/>
              <a:t>βολτ. Το </a:t>
            </a:r>
            <a:r>
              <a:rPr lang="el-GR" sz="2400" dirty="0"/>
              <a:t>ενδιαφέρον με αυτόν τον κινητήρα είναι ότι </a:t>
            </a:r>
            <a:r>
              <a:rPr lang="el-GR" sz="2400" dirty="0" smtClean="0"/>
              <a:t>χρησιμοποιείται σε </a:t>
            </a:r>
            <a:r>
              <a:rPr lang="el-GR" sz="2400" dirty="0"/>
              <a:t>αμέτρητες εφαρμογές τις τελευταίες </a:t>
            </a:r>
            <a:r>
              <a:rPr lang="el-GR" sz="2400" dirty="0" smtClean="0"/>
              <a:t>δεκαετίες(κλιματιστικά</a:t>
            </a:r>
            <a:r>
              <a:rPr lang="el-GR" sz="2400" dirty="0"/>
              <a:t>, μηχανήματα αυτόματης πώλησης και πολλές άλλες </a:t>
            </a:r>
            <a:r>
              <a:rPr lang="el-GR" sz="2400" dirty="0" smtClean="0"/>
              <a:t>εφαρμογές).</a:t>
            </a:r>
          </a:p>
          <a:p>
            <a:r>
              <a:rPr lang="el-GR" sz="2400" dirty="0" smtClean="0"/>
              <a:t>Ένα </a:t>
            </a:r>
            <a:r>
              <a:rPr lang="el-GR" sz="2400" dirty="0"/>
              <a:t>από τα καλύτερα πράγματα για αυτούς τους κινητήρες είναι ότι μπορούν να τοποθετηθούν με ακρίβεια, ένα «βήμα» τη </a:t>
            </a:r>
            <a:r>
              <a:rPr lang="el-GR" sz="2400" dirty="0" smtClean="0"/>
              <a:t>φορά. Το </a:t>
            </a:r>
            <a:r>
              <a:rPr lang="el-GR" sz="2400" dirty="0"/>
              <a:t>άλλο πλεονέκτημα είναι ότι είναι σχετικά ακριβείς στην κίνησή τους και είναι αρκετά αξιόπιστοι αφού ο κινητήρας δεν χρησιμοποιεί </a:t>
            </a:r>
            <a:r>
              <a:rPr lang="el-GR" sz="2400" dirty="0" smtClean="0"/>
              <a:t>ψήκτρες.</a:t>
            </a:r>
            <a:endParaRPr lang="el-GR" sz="2400" dirty="0"/>
          </a:p>
          <a:p>
            <a:r>
              <a:rPr lang="el-GR" sz="2400" dirty="0"/>
              <a:t>Γενικά δίνουν καλή ροπή ακόμη και σε κατάσταση αναμονής η οποία διατηρείται όσο παρέχεται ισχύς στον κινητήρα</a:t>
            </a:r>
            <a:r>
              <a:rPr lang="el-GR" sz="2400" dirty="0" smtClean="0"/>
              <a:t>.</a:t>
            </a:r>
            <a:endParaRPr lang="el-GR" sz="2400" dirty="0"/>
          </a:p>
          <a:p>
            <a:r>
              <a:rPr lang="el-GR" sz="2400" dirty="0"/>
              <a:t>Το μόνο αρνητικό είναι ότι </a:t>
            </a:r>
            <a:r>
              <a:rPr lang="el-GR" sz="2400" dirty="0" smtClean="0"/>
              <a:t>καταναλώνουν </a:t>
            </a:r>
            <a:r>
              <a:rPr lang="el-GR" sz="2400" dirty="0"/>
              <a:t>ενέργεια ακόμα και όταν δεν </a:t>
            </a:r>
            <a:r>
              <a:rPr lang="el-GR" sz="2400" dirty="0" smtClean="0"/>
              <a:t>κινούνται για να διατηρήσουν τη θέση τους.</a:t>
            </a:r>
            <a:endParaRPr lang="el-GR" sz="2400" dirty="0"/>
          </a:p>
        </p:txBody>
      </p:sp>
    </p:spTree>
    <p:extLst>
      <p:ext uri="{BB962C8B-B14F-4D97-AF65-F5344CB8AC3E}">
        <p14:creationId xmlns:p14="http://schemas.microsoft.com/office/powerpoint/2010/main" val="13493517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Stepper motor</a:t>
            </a:r>
            <a:r>
              <a:rPr lang="el-GR" dirty="0"/>
              <a:t> </a:t>
            </a:r>
            <a:r>
              <a:rPr lang="en-US" dirty="0"/>
              <a:t>28BYJ-48</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061714" y="2042207"/>
            <a:ext cx="7287224" cy="3967082"/>
          </a:xfrm>
          <a:prstGeom prst="rect">
            <a:avLst/>
          </a:prstGeom>
        </p:spPr>
      </p:pic>
    </p:spTree>
    <p:extLst>
      <p:ext uri="{BB962C8B-B14F-4D97-AF65-F5344CB8AC3E}">
        <p14:creationId xmlns:p14="http://schemas.microsoft.com/office/powerpoint/2010/main" val="303735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Stepper motor</a:t>
            </a:r>
            <a:r>
              <a:rPr lang="el-GR" dirty="0"/>
              <a:t> </a:t>
            </a:r>
            <a:r>
              <a:rPr lang="en-US" dirty="0"/>
              <a:t>28BYJ-48</a:t>
            </a:r>
            <a:endParaRPr lang="el-GR" dirty="0"/>
          </a:p>
        </p:txBody>
      </p:sp>
      <p:sp>
        <p:nvSpPr>
          <p:cNvPr id="5" name="TextBox 4"/>
          <p:cNvSpPr txBox="1"/>
          <p:nvPr/>
        </p:nvSpPr>
        <p:spPr>
          <a:xfrm>
            <a:off x="1097280" y="1737360"/>
            <a:ext cx="11005580" cy="4401205"/>
          </a:xfrm>
          <a:prstGeom prst="rect">
            <a:avLst/>
          </a:prstGeom>
          <a:noFill/>
        </p:spPr>
        <p:txBody>
          <a:bodyPr wrap="square" rtlCol="0">
            <a:spAutoFit/>
          </a:bodyPr>
          <a:lstStyle/>
          <a:p>
            <a:r>
              <a:rPr lang="el-GR" sz="2800" dirty="0" smtClean="0"/>
              <a:t>Όταν </a:t>
            </a:r>
            <a:r>
              <a:rPr lang="el-GR" sz="2800" dirty="0"/>
              <a:t>ο κινητήρας 28BYJ-48 λειτουργεί σε λειτουργία πλήρους βημάτων, κάθε βήμα αντιστοιχεί σε περιστροφή 11,25 °. Αυτό σημαίνει ότι υπάρχουν 32 βήματα ανά περιστροφή (360 °/11,25 ° = 32</a:t>
            </a:r>
            <a:r>
              <a:rPr lang="el-GR" sz="2800" dirty="0" smtClean="0"/>
              <a:t>).</a:t>
            </a:r>
          </a:p>
          <a:p>
            <a:r>
              <a:rPr lang="el-GR" sz="2800" dirty="0" smtClean="0"/>
              <a:t>Επιπλέον</a:t>
            </a:r>
            <a:r>
              <a:rPr lang="el-GR" sz="2800" dirty="0"/>
              <a:t>, ο κινητήρας διαθέτει </a:t>
            </a:r>
            <a:r>
              <a:rPr lang="en-US" sz="2800" dirty="0"/>
              <a:t>reduction gear set</a:t>
            </a:r>
            <a:r>
              <a:rPr lang="el-GR" sz="2800" dirty="0" smtClean="0"/>
              <a:t> </a:t>
            </a:r>
            <a:r>
              <a:rPr lang="el-GR" sz="2800" dirty="0"/>
              <a:t>1/64. (Στην πραγματικότητα το 1/63.68395 αλλά για τους περισσότερους σκοπούς το 1/64 είναι αρκετά καλή προσέγγιση</a:t>
            </a:r>
            <a:r>
              <a:rPr lang="el-GR" sz="2800" dirty="0" smtClean="0"/>
              <a:t>)</a:t>
            </a:r>
            <a:endParaRPr lang="el-GR" sz="2800" dirty="0"/>
          </a:p>
          <a:p>
            <a:r>
              <a:rPr lang="el-GR" sz="2800" dirty="0"/>
              <a:t>Αυτό σημαίνει ότι υπάρχουν στην πραγματικότητα 32*63.68395 βήματα </a:t>
            </a:r>
            <a:r>
              <a:rPr lang="el-GR" sz="2800" b="1" dirty="0"/>
              <a:t>ανά περιστροφή </a:t>
            </a:r>
            <a:r>
              <a:rPr lang="el-GR" sz="2800" dirty="0"/>
              <a:t>= 2037.8864 ~ </a:t>
            </a:r>
            <a:r>
              <a:rPr lang="el-GR" sz="2800" b="1" dirty="0"/>
              <a:t>2038 βήματα</a:t>
            </a:r>
            <a:r>
              <a:rPr lang="el-GR" sz="2800" dirty="0" smtClean="0"/>
              <a:t>!</a:t>
            </a:r>
            <a:endParaRPr lang="el-GR" sz="2800" dirty="0"/>
          </a:p>
          <a:p>
            <a:r>
              <a:rPr lang="el-GR" sz="2800" dirty="0"/>
              <a:t>Επειδή ο κινητήρας αντλεί υπερβολική ισχύ, είναι καλύτερο να τον </a:t>
            </a:r>
            <a:r>
              <a:rPr lang="el-GR" sz="2800" dirty="0" smtClean="0"/>
              <a:t>τροφοδοτούμε </a:t>
            </a:r>
            <a:r>
              <a:rPr lang="el-GR" sz="2800" dirty="0"/>
              <a:t>απευθείας από εξωτερικό τροφοδοτικό </a:t>
            </a:r>
            <a:r>
              <a:rPr lang="el-GR" sz="2800" dirty="0" smtClean="0"/>
              <a:t>5V.</a:t>
            </a:r>
            <a:endParaRPr lang="el-GR" sz="2800" dirty="0"/>
          </a:p>
        </p:txBody>
      </p:sp>
    </p:spTree>
    <p:extLst>
      <p:ext uri="{BB962C8B-B14F-4D97-AF65-F5344CB8AC3E}">
        <p14:creationId xmlns:p14="http://schemas.microsoft.com/office/powerpoint/2010/main" val="36185740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b="5143"/>
          <a:stretch/>
        </p:blipFill>
        <p:spPr>
          <a:xfrm>
            <a:off x="595224" y="196576"/>
            <a:ext cx="11159364" cy="6092081"/>
          </a:xfrm>
          <a:prstGeom prst="rect">
            <a:avLst/>
          </a:prstGeom>
        </p:spPr>
      </p:pic>
    </p:spTree>
    <p:extLst>
      <p:ext uri="{BB962C8B-B14F-4D97-AF65-F5344CB8AC3E}">
        <p14:creationId xmlns:p14="http://schemas.microsoft.com/office/powerpoint/2010/main" val="390868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646982" y="382244"/>
            <a:ext cx="10788754" cy="5705592"/>
          </a:xfrm>
          <a:prstGeom prst="rect">
            <a:avLst/>
          </a:prstGeom>
        </p:spPr>
      </p:pic>
      <p:pic>
        <p:nvPicPr>
          <p:cNvPr id="3" name="Εικόνα 2"/>
          <p:cNvPicPr>
            <a:picLocks noChangeAspect="1"/>
          </p:cNvPicPr>
          <p:nvPr/>
        </p:nvPicPr>
        <p:blipFill>
          <a:blip r:embed="rId3"/>
          <a:stretch>
            <a:fillRect/>
          </a:stretch>
        </p:blipFill>
        <p:spPr>
          <a:xfrm>
            <a:off x="6593277" y="4643886"/>
            <a:ext cx="3905250" cy="1676400"/>
          </a:xfrm>
          <a:prstGeom prst="rect">
            <a:avLst/>
          </a:prstGeom>
        </p:spPr>
      </p:pic>
      <p:pic>
        <p:nvPicPr>
          <p:cNvPr id="4" name="Εικόνα 3"/>
          <p:cNvPicPr>
            <a:picLocks noChangeAspect="1"/>
          </p:cNvPicPr>
          <p:nvPr/>
        </p:nvPicPr>
        <p:blipFill>
          <a:blip r:embed="rId4"/>
          <a:stretch>
            <a:fillRect/>
          </a:stretch>
        </p:blipFill>
        <p:spPr>
          <a:xfrm>
            <a:off x="10045086" y="4712808"/>
            <a:ext cx="1390650" cy="1038225"/>
          </a:xfrm>
          <a:prstGeom prst="rect">
            <a:avLst/>
          </a:prstGeom>
        </p:spPr>
      </p:pic>
    </p:spTree>
    <p:extLst>
      <p:ext uri="{BB962C8B-B14F-4D97-AF65-F5344CB8AC3E}">
        <p14:creationId xmlns:p14="http://schemas.microsoft.com/office/powerpoint/2010/main" val="4672583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b="2831"/>
          <a:stretch/>
        </p:blipFill>
        <p:spPr>
          <a:xfrm>
            <a:off x="2104845" y="286228"/>
            <a:ext cx="7951937" cy="5907540"/>
          </a:xfrm>
          <a:prstGeom prst="rect">
            <a:avLst/>
          </a:prstGeom>
        </p:spPr>
      </p:pic>
    </p:spTree>
    <p:extLst>
      <p:ext uri="{BB962C8B-B14F-4D97-AF65-F5344CB8AC3E}">
        <p14:creationId xmlns:p14="http://schemas.microsoft.com/office/powerpoint/2010/main" val="3962821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32913" y="286603"/>
            <a:ext cx="10922767" cy="1450757"/>
          </a:xfrm>
        </p:spPr>
        <p:txBody>
          <a:bodyPr/>
          <a:lstStyle/>
          <a:p>
            <a:r>
              <a:rPr lang="en-US" dirty="0" smtClean="0"/>
              <a:t>ULN2003 </a:t>
            </a:r>
            <a:r>
              <a:rPr lang="en-US" dirty="0"/>
              <a:t>Stepper Motor </a:t>
            </a:r>
            <a:r>
              <a:rPr lang="en-US" dirty="0" smtClean="0"/>
              <a:t>Driver</a:t>
            </a:r>
            <a:endParaRPr lang="en-US" dirty="0"/>
          </a:p>
        </p:txBody>
      </p:sp>
      <p:pic>
        <p:nvPicPr>
          <p:cNvPr id="4" name="Θέση περιεχομένου 3"/>
          <p:cNvPicPr>
            <a:picLocks noGrp="1" noChangeAspect="1"/>
          </p:cNvPicPr>
          <p:nvPr>
            <p:ph idx="1"/>
          </p:nvPr>
        </p:nvPicPr>
        <p:blipFill>
          <a:blip r:embed="rId2"/>
          <a:stretch>
            <a:fillRect/>
          </a:stretch>
        </p:blipFill>
        <p:spPr>
          <a:xfrm>
            <a:off x="7427344" y="2192194"/>
            <a:ext cx="4678392" cy="3719154"/>
          </a:xfrm>
          <a:prstGeom prst="rect">
            <a:avLst/>
          </a:prstGeom>
        </p:spPr>
      </p:pic>
      <p:sp>
        <p:nvSpPr>
          <p:cNvPr id="3" name="TextBox 2"/>
          <p:cNvSpPr txBox="1"/>
          <p:nvPr/>
        </p:nvSpPr>
        <p:spPr>
          <a:xfrm>
            <a:off x="232912" y="1737359"/>
            <a:ext cx="7375585" cy="4524315"/>
          </a:xfrm>
          <a:prstGeom prst="rect">
            <a:avLst/>
          </a:prstGeom>
          <a:noFill/>
        </p:spPr>
        <p:txBody>
          <a:bodyPr wrap="square" rtlCol="0">
            <a:spAutoFit/>
          </a:bodyPr>
          <a:lstStyle/>
          <a:p>
            <a:r>
              <a:rPr lang="el-GR" sz="2400" dirty="0"/>
              <a:t>Το ULN2003 είναι ένα από τα πιο κοινά IC οδηγών κινητήρα, που αποτελείται από μια σειρά από 7 ζεύγη τρανζίστορ </a:t>
            </a:r>
            <a:r>
              <a:rPr lang="el-GR" sz="2400" dirty="0" err="1"/>
              <a:t>Darlington</a:t>
            </a:r>
            <a:r>
              <a:rPr lang="el-GR" sz="2400" dirty="0"/>
              <a:t>, κάθε ζεύγος είναι ικανό να μεταφέρει φορτία έως 500mA και 50V. Τέσσερα από τα επτά ζεύγη χρησιμοποιούνται σε </a:t>
            </a:r>
            <a:r>
              <a:rPr lang="el-GR" sz="2400" dirty="0" smtClean="0"/>
              <a:t>αυτό</a:t>
            </a:r>
            <a:r>
              <a:rPr lang="en-US" sz="2400" dirty="0" smtClean="0"/>
              <a:t> </a:t>
            </a:r>
            <a:r>
              <a:rPr lang="el-GR" sz="2400" dirty="0" smtClean="0"/>
              <a:t> το </a:t>
            </a:r>
            <a:r>
              <a:rPr lang="en-US" sz="2400" dirty="0" smtClean="0"/>
              <a:t>module. </a:t>
            </a:r>
            <a:r>
              <a:rPr lang="el-GR" sz="2400" dirty="0" smtClean="0"/>
              <a:t>Το </a:t>
            </a:r>
            <a:r>
              <a:rPr lang="en-US" sz="2400" dirty="0"/>
              <a:t>module</a:t>
            </a:r>
            <a:r>
              <a:rPr lang="el-GR" sz="2400" dirty="0" smtClean="0"/>
              <a:t> διαθέτει </a:t>
            </a:r>
            <a:r>
              <a:rPr lang="el-GR" sz="2400" dirty="0"/>
              <a:t>έναν σύνδεσμο που συνδυάζει τέλεια τα καλώδια του κινητήρα, γεγονός που καθιστά πολύ εύκολη τη σύνδεση του κινητήρα με την πλακέτα. Υπάρχουν επίσης συνδέσεις για τέσσερις εισόδους ελέγχου καθώς και συνδέσεις τροφοδοσίας</a:t>
            </a:r>
            <a:r>
              <a:rPr lang="el-GR" sz="2400" dirty="0" smtClean="0"/>
              <a:t>.</a:t>
            </a:r>
            <a:endParaRPr lang="el-GR" sz="2400" dirty="0"/>
          </a:p>
          <a:p>
            <a:r>
              <a:rPr lang="el-GR" sz="2400" dirty="0" smtClean="0"/>
              <a:t>Το </a:t>
            </a:r>
            <a:r>
              <a:rPr lang="en-US" sz="2400" dirty="0"/>
              <a:t>module </a:t>
            </a:r>
            <a:r>
              <a:rPr lang="el-GR" sz="2400" dirty="0" smtClean="0"/>
              <a:t>διαθέτει </a:t>
            </a:r>
            <a:r>
              <a:rPr lang="el-GR" sz="2400" dirty="0"/>
              <a:t>τέσσερις λυχνίες LED που εμφανίζουν δραστηριότητα στις τέσσερις γραμμές εισόδου </a:t>
            </a:r>
            <a:r>
              <a:rPr lang="el-GR" sz="2400" dirty="0" smtClean="0"/>
              <a:t>ελέγχου.</a:t>
            </a:r>
            <a:endParaRPr lang="el-GR" sz="2400" dirty="0"/>
          </a:p>
        </p:txBody>
      </p:sp>
    </p:spTree>
    <p:extLst>
      <p:ext uri="{BB962C8B-B14F-4D97-AF65-F5344CB8AC3E}">
        <p14:creationId xmlns:p14="http://schemas.microsoft.com/office/powerpoint/2010/main" val="925959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ULN2003 Stepper Motor Driver</a:t>
            </a:r>
            <a:endParaRPr lang="el-GR" dirty="0"/>
          </a:p>
        </p:txBody>
      </p:sp>
      <p:pic>
        <p:nvPicPr>
          <p:cNvPr id="4" name="Θέση περιεχομένου 3"/>
          <p:cNvPicPr>
            <a:picLocks noGrp="1" noChangeAspect="1"/>
          </p:cNvPicPr>
          <p:nvPr>
            <p:ph idx="1"/>
          </p:nvPr>
        </p:nvPicPr>
        <p:blipFill rotWithShape="1">
          <a:blip r:embed="rId2"/>
          <a:srcRect l="3083"/>
          <a:stretch/>
        </p:blipFill>
        <p:spPr>
          <a:xfrm>
            <a:off x="517585" y="2091455"/>
            <a:ext cx="5423472" cy="4124325"/>
          </a:xfrm>
          <a:prstGeom prst="rect">
            <a:avLst/>
          </a:prstGeom>
        </p:spPr>
      </p:pic>
      <p:pic>
        <p:nvPicPr>
          <p:cNvPr id="5" name="Εικόνα 4"/>
          <p:cNvPicPr>
            <a:picLocks noChangeAspect="1"/>
          </p:cNvPicPr>
          <p:nvPr/>
        </p:nvPicPr>
        <p:blipFill rotWithShape="1">
          <a:blip r:embed="rId3"/>
          <a:srcRect r="4131"/>
          <a:stretch/>
        </p:blipFill>
        <p:spPr>
          <a:xfrm>
            <a:off x="6352492" y="2091454"/>
            <a:ext cx="4803188" cy="4124325"/>
          </a:xfrm>
          <a:prstGeom prst="rect">
            <a:avLst/>
          </a:prstGeom>
        </p:spPr>
      </p:pic>
    </p:spTree>
    <p:extLst>
      <p:ext uri="{BB962C8B-B14F-4D97-AF65-F5344CB8AC3E}">
        <p14:creationId xmlns:p14="http://schemas.microsoft.com/office/powerpoint/2010/main" val="10617559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3" name="Θέση περιεχομένου 2"/>
          <p:cNvSpPr>
            <a:spLocks noGrp="1"/>
          </p:cNvSpPr>
          <p:nvPr>
            <p:ph idx="1"/>
          </p:nvPr>
        </p:nvSpPr>
        <p:spPr>
          <a:xfrm>
            <a:off x="1097280" y="1737360"/>
            <a:ext cx="10910690" cy="4447780"/>
          </a:xfrm>
        </p:spPr>
        <p:txBody>
          <a:bodyPr>
            <a:normAutofit lnSpcReduction="10000"/>
          </a:bodyPr>
          <a:lstStyle/>
          <a:p>
            <a:pPr>
              <a:buFont typeface="Wingdings" panose="05000000000000000000" pitchFamily="2" charset="2"/>
              <a:buChar char="q"/>
            </a:pPr>
            <a:r>
              <a:rPr lang="en-US" sz="2800" b="1" dirty="0"/>
              <a:t>#include &lt;</a:t>
            </a:r>
            <a:r>
              <a:rPr lang="en-US" sz="2800" b="1" dirty="0" err="1"/>
              <a:t>Stepper.h</a:t>
            </a:r>
            <a:r>
              <a:rPr lang="en-US" sz="2800" b="1" dirty="0" smtClean="0"/>
              <a:t>&gt;</a:t>
            </a:r>
            <a:endParaRPr lang="el-GR" sz="2800" b="1" dirty="0" smtClean="0"/>
          </a:p>
          <a:p>
            <a:pPr marL="0" indent="0">
              <a:buNone/>
            </a:pPr>
            <a:r>
              <a:rPr lang="el-GR" sz="2800" dirty="0" smtClean="0"/>
              <a:t>Χρειαζόμαστε τη βιβλιοθήκη αυτή για τον έλεγχο των μοτέρ.</a:t>
            </a:r>
          </a:p>
          <a:p>
            <a:pPr>
              <a:buFont typeface="Wingdings" panose="05000000000000000000" pitchFamily="2" charset="2"/>
              <a:buChar char="q"/>
            </a:pPr>
            <a:r>
              <a:rPr lang="en-US" sz="2800" b="1" dirty="0" err="1"/>
              <a:t>const</a:t>
            </a:r>
            <a:r>
              <a:rPr lang="en-US" sz="2800" b="1" dirty="0"/>
              <a:t> </a:t>
            </a:r>
            <a:r>
              <a:rPr lang="en-US" sz="2800" b="1" dirty="0" err="1"/>
              <a:t>int</a:t>
            </a:r>
            <a:r>
              <a:rPr lang="en-US" sz="2800" b="1" dirty="0"/>
              <a:t> </a:t>
            </a:r>
            <a:r>
              <a:rPr lang="en-US" sz="2800" b="1" dirty="0" err="1"/>
              <a:t>stepsPerRevolution</a:t>
            </a:r>
            <a:r>
              <a:rPr lang="en-US" sz="2800" b="1" dirty="0"/>
              <a:t> </a:t>
            </a:r>
            <a:r>
              <a:rPr lang="en-US" sz="2800" b="1" dirty="0" smtClean="0"/>
              <a:t>= 32;</a:t>
            </a:r>
          </a:p>
          <a:p>
            <a:pPr marL="0" indent="0">
              <a:buNone/>
            </a:pPr>
            <a:r>
              <a:rPr lang="el-GR" sz="2800" dirty="0" smtClean="0"/>
              <a:t>Ορίζει τον αριθμό βημάτων σε κάθε περιστροφή για το εσωτερικό μοτέρ.</a:t>
            </a:r>
          </a:p>
          <a:p>
            <a:pPr>
              <a:buFont typeface="Wingdings" panose="05000000000000000000" pitchFamily="2" charset="2"/>
              <a:buChar char="q"/>
            </a:pPr>
            <a:r>
              <a:rPr lang="en-US" sz="2800" b="1" dirty="0"/>
              <a:t>Stepper </a:t>
            </a:r>
            <a:r>
              <a:rPr lang="en-US" sz="2800" b="1" dirty="0" err="1"/>
              <a:t>myStepper</a:t>
            </a:r>
            <a:r>
              <a:rPr lang="en-US" sz="2800" b="1" dirty="0"/>
              <a:t> = Stepper(</a:t>
            </a:r>
            <a:r>
              <a:rPr lang="en-US" sz="2800" b="1" dirty="0" err="1"/>
              <a:t>stepsPerRevolution</a:t>
            </a:r>
            <a:r>
              <a:rPr lang="en-US" sz="2800" b="1" dirty="0"/>
              <a:t>, </a:t>
            </a:r>
            <a:r>
              <a:rPr lang="en-US" sz="2800" b="1" dirty="0" smtClean="0"/>
              <a:t>IN1</a:t>
            </a:r>
            <a:r>
              <a:rPr lang="el-GR" sz="2800" b="1" dirty="0" smtClean="0"/>
              <a:t>, </a:t>
            </a:r>
            <a:r>
              <a:rPr lang="en-US" sz="2800" b="1" dirty="0" smtClean="0"/>
              <a:t>IN3</a:t>
            </a:r>
            <a:r>
              <a:rPr lang="el-GR" sz="2800" b="1" dirty="0" smtClean="0"/>
              <a:t>, </a:t>
            </a:r>
            <a:r>
              <a:rPr lang="en-US" sz="2800" b="1" dirty="0" smtClean="0"/>
              <a:t>IN2</a:t>
            </a:r>
            <a:r>
              <a:rPr lang="el-GR" sz="2800" b="1" dirty="0" smtClean="0"/>
              <a:t>, </a:t>
            </a:r>
            <a:r>
              <a:rPr lang="en-US" sz="2800" b="1" dirty="0" smtClean="0"/>
              <a:t>IN4</a:t>
            </a:r>
            <a:r>
              <a:rPr lang="en-US" sz="2800" b="1" dirty="0"/>
              <a:t>);</a:t>
            </a:r>
            <a:endParaRPr lang="el-GR" sz="2800" b="1" dirty="0" smtClean="0"/>
          </a:p>
          <a:p>
            <a:pPr marL="0" indent="0">
              <a:buNone/>
            </a:pPr>
            <a:r>
              <a:rPr lang="el-GR" sz="2800" dirty="0" smtClean="0"/>
              <a:t>Ορίζει ένα αντικείμενο </a:t>
            </a:r>
            <a:r>
              <a:rPr lang="en-US" sz="2800" dirty="0" smtClean="0"/>
              <a:t>Stepper </a:t>
            </a:r>
            <a:r>
              <a:rPr lang="el-GR" sz="2800" dirty="0" smtClean="0"/>
              <a:t>και τα </a:t>
            </a:r>
            <a:r>
              <a:rPr lang="en-US" sz="2800" dirty="0" smtClean="0"/>
              <a:t>input pins</a:t>
            </a:r>
            <a:r>
              <a:rPr lang="el-GR" sz="2800" dirty="0" smtClean="0"/>
              <a:t> που χρησιμοποιήσαμε.</a:t>
            </a:r>
            <a:endParaRPr lang="en-US" sz="2800" dirty="0" smtClean="0"/>
          </a:p>
          <a:p>
            <a:pPr>
              <a:buFont typeface="Wingdings" panose="05000000000000000000" pitchFamily="2" charset="2"/>
              <a:buChar char="q"/>
            </a:pPr>
            <a:r>
              <a:rPr lang="en-US" sz="2800" b="1" dirty="0" err="1"/>
              <a:t>const</a:t>
            </a:r>
            <a:r>
              <a:rPr lang="en-US" sz="2800" b="1" dirty="0"/>
              <a:t> float </a:t>
            </a:r>
            <a:r>
              <a:rPr lang="en-US" sz="2800" b="1" dirty="0" err="1" smtClean="0"/>
              <a:t>stepsOutPerRevolution</a:t>
            </a:r>
            <a:r>
              <a:rPr lang="en-US" sz="2800" b="1" dirty="0" smtClean="0"/>
              <a:t> </a:t>
            </a:r>
            <a:r>
              <a:rPr lang="en-US" sz="2800" b="1" dirty="0"/>
              <a:t>= </a:t>
            </a:r>
            <a:r>
              <a:rPr lang="en-US" sz="2800" b="1" dirty="0" smtClean="0"/>
              <a:t>20</a:t>
            </a:r>
            <a:r>
              <a:rPr lang="el-GR" sz="2800" b="1" dirty="0" smtClean="0"/>
              <a:t>3</a:t>
            </a:r>
            <a:r>
              <a:rPr lang="en-US" sz="2800" b="1" dirty="0" smtClean="0"/>
              <a:t>8;</a:t>
            </a:r>
          </a:p>
          <a:p>
            <a:pPr marL="0" indent="0">
              <a:buNone/>
            </a:pPr>
            <a:r>
              <a:rPr lang="el-GR" sz="2800" dirty="0"/>
              <a:t>Ορίζει τον αριθμό βημάτων σε κάθε περιστροφή για </a:t>
            </a:r>
            <a:r>
              <a:rPr lang="el-GR" sz="2800" dirty="0" smtClean="0"/>
              <a:t>τον κινητήρα(περιλαμβάνει και τα γρανάζια).</a:t>
            </a:r>
          </a:p>
          <a:p>
            <a:pPr marL="0" indent="0">
              <a:buNone/>
            </a:pPr>
            <a:endParaRPr lang="el-GR" sz="2800" dirty="0"/>
          </a:p>
        </p:txBody>
      </p:sp>
    </p:spTree>
    <p:extLst>
      <p:ext uri="{BB962C8B-B14F-4D97-AF65-F5344CB8AC3E}">
        <p14:creationId xmlns:p14="http://schemas.microsoft.com/office/powerpoint/2010/main" val="35780453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79" y="1845734"/>
            <a:ext cx="10729535" cy="4023360"/>
          </a:xfrm>
        </p:spPr>
        <p:txBody>
          <a:bodyPr>
            <a:normAutofit/>
          </a:bodyPr>
          <a:lstStyle/>
          <a:p>
            <a:pPr marL="0" indent="0">
              <a:buNone/>
            </a:pPr>
            <a:r>
              <a:rPr lang="en-US" sz="2800" b="1" dirty="0" err="1"/>
              <a:t>const</a:t>
            </a:r>
            <a:r>
              <a:rPr lang="en-US" sz="2800" b="1" dirty="0"/>
              <a:t> </a:t>
            </a:r>
            <a:r>
              <a:rPr lang="en-US" sz="2800" b="1" dirty="0" err="1"/>
              <a:t>int</a:t>
            </a:r>
            <a:r>
              <a:rPr lang="en-US" sz="2800" b="1" dirty="0"/>
              <a:t> </a:t>
            </a:r>
            <a:r>
              <a:rPr lang="en-US" sz="2800" b="1" dirty="0" err="1"/>
              <a:t>stepsPerRevolution</a:t>
            </a:r>
            <a:r>
              <a:rPr lang="en-US" sz="2800" b="1" dirty="0"/>
              <a:t> = 32</a:t>
            </a:r>
            <a:r>
              <a:rPr lang="en-US" sz="2800" b="1" dirty="0" smtClean="0"/>
              <a:t>;</a:t>
            </a:r>
            <a:r>
              <a:rPr lang="el-GR" sz="2800" b="1" dirty="0" smtClean="0">
                <a:solidFill>
                  <a:prstClr val="black">
                    <a:lumMod val="75000"/>
                    <a:lumOff val="25000"/>
                  </a:prstClr>
                </a:solidFill>
              </a:rPr>
              <a:t> </a:t>
            </a:r>
            <a:r>
              <a:rPr lang="el-GR" sz="2800" dirty="0" smtClean="0">
                <a:solidFill>
                  <a:prstClr val="black">
                    <a:lumMod val="75000"/>
                    <a:lumOff val="25000"/>
                  </a:prstClr>
                </a:solidFill>
              </a:rPr>
              <a:t>-&gt;</a:t>
            </a:r>
            <a:r>
              <a:rPr lang="en-US" sz="2800" dirty="0">
                <a:solidFill>
                  <a:prstClr val="black">
                    <a:lumMod val="75000"/>
                    <a:lumOff val="25000"/>
                  </a:prstClr>
                </a:solidFill>
              </a:rPr>
              <a:t> Number of</a:t>
            </a:r>
            <a:r>
              <a:rPr lang="el-GR" sz="2800" dirty="0" smtClean="0">
                <a:solidFill>
                  <a:prstClr val="black">
                    <a:lumMod val="75000"/>
                    <a:lumOff val="25000"/>
                  </a:prstClr>
                </a:solidFill>
              </a:rPr>
              <a:t> </a:t>
            </a:r>
            <a:r>
              <a:rPr lang="en-US" sz="2800" dirty="0" smtClean="0"/>
              <a:t>steps </a:t>
            </a:r>
            <a:r>
              <a:rPr lang="en-US" sz="2800" dirty="0"/>
              <a:t>per internal motor revolution</a:t>
            </a:r>
            <a:r>
              <a:rPr lang="el-GR" sz="2800" dirty="0" smtClean="0"/>
              <a:t>.</a:t>
            </a:r>
            <a:endParaRPr lang="en-US" sz="2800" dirty="0"/>
          </a:p>
          <a:p>
            <a:pPr marL="0" indent="0">
              <a:buNone/>
            </a:pPr>
            <a:r>
              <a:rPr lang="en-US" sz="2800" b="1" dirty="0" err="1">
                <a:solidFill>
                  <a:prstClr val="black">
                    <a:lumMod val="75000"/>
                    <a:lumOff val="25000"/>
                  </a:prstClr>
                </a:solidFill>
              </a:rPr>
              <a:t>const</a:t>
            </a:r>
            <a:r>
              <a:rPr lang="en-US" sz="2800" b="1" dirty="0">
                <a:solidFill>
                  <a:prstClr val="black">
                    <a:lumMod val="75000"/>
                    <a:lumOff val="25000"/>
                  </a:prstClr>
                </a:solidFill>
              </a:rPr>
              <a:t> float </a:t>
            </a:r>
            <a:r>
              <a:rPr lang="en-US" sz="2800" b="1" dirty="0" err="1">
                <a:solidFill>
                  <a:prstClr val="black">
                    <a:lumMod val="75000"/>
                    <a:lumOff val="25000"/>
                  </a:prstClr>
                </a:solidFill>
              </a:rPr>
              <a:t>gear_red</a:t>
            </a:r>
            <a:r>
              <a:rPr lang="en-US" sz="2800" b="1" dirty="0">
                <a:solidFill>
                  <a:prstClr val="black">
                    <a:lumMod val="75000"/>
                    <a:lumOff val="25000"/>
                  </a:prstClr>
                </a:solidFill>
              </a:rPr>
              <a:t> = 64</a:t>
            </a:r>
            <a:r>
              <a:rPr lang="en-US" sz="2800" b="1" dirty="0" smtClean="0">
                <a:solidFill>
                  <a:prstClr val="black">
                    <a:lumMod val="75000"/>
                    <a:lumOff val="25000"/>
                  </a:prstClr>
                </a:solidFill>
              </a:rPr>
              <a:t>;</a:t>
            </a:r>
            <a:r>
              <a:rPr lang="el-GR" sz="2800" b="1" dirty="0" smtClean="0">
                <a:solidFill>
                  <a:prstClr val="black">
                    <a:lumMod val="75000"/>
                    <a:lumOff val="25000"/>
                  </a:prstClr>
                </a:solidFill>
              </a:rPr>
              <a:t> </a:t>
            </a:r>
            <a:r>
              <a:rPr lang="el-GR" sz="2800" dirty="0" smtClean="0">
                <a:solidFill>
                  <a:prstClr val="black">
                    <a:lumMod val="75000"/>
                    <a:lumOff val="25000"/>
                  </a:prstClr>
                </a:solidFill>
              </a:rPr>
              <a:t>-&gt; </a:t>
            </a:r>
            <a:r>
              <a:rPr lang="en-US" sz="2800" dirty="0">
                <a:solidFill>
                  <a:prstClr val="black">
                    <a:lumMod val="75000"/>
                    <a:lumOff val="25000"/>
                  </a:prstClr>
                </a:solidFill>
              </a:rPr>
              <a:t>Gear Reduction</a:t>
            </a:r>
            <a:r>
              <a:rPr lang="el-GR" sz="2800" dirty="0" smtClean="0">
                <a:solidFill>
                  <a:prstClr val="black">
                    <a:lumMod val="75000"/>
                    <a:lumOff val="25000"/>
                  </a:prstClr>
                </a:solidFill>
              </a:rPr>
              <a:t>.</a:t>
            </a:r>
            <a:endParaRPr lang="el-GR" sz="2800" dirty="0">
              <a:solidFill>
                <a:prstClr val="black">
                  <a:lumMod val="75000"/>
                  <a:lumOff val="25000"/>
                </a:prstClr>
              </a:solidFill>
            </a:endParaRPr>
          </a:p>
          <a:p>
            <a:pPr marL="0" indent="0">
              <a:buNone/>
            </a:pPr>
            <a:r>
              <a:rPr lang="en-US" sz="2800" b="1" dirty="0" err="1" smtClean="0">
                <a:solidFill>
                  <a:prstClr val="black">
                    <a:lumMod val="75000"/>
                    <a:lumOff val="25000"/>
                  </a:prstClr>
                </a:solidFill>
              </a:rPr>
              <a:t>const</a:t>
            </a:r>
            <a:r>
              <a:rPr lang="en-US" sz="2800" b="1" dirty="0" smtClean="0">
                <a:solidFill>
                  <a:prstClr val="black">
                    <a:lumMod val="75000"/>
                    <a:lumOff val="25000"/>
                  </a:prstClr>
                </a:solidFill>
              </a:rPr>
              <a:t> </a:t>
            </a:r>
            <a:r>
              <a:rPr lang="en-US" sz="2800" b="1" dirty="0">
                <a:solidFill>
                  <a:prstClr val="black">
                    <a:lumMod val="75000"/>
                    <a:lumOff val="25000"/>
                  </a:prstClr>
                </a:solidFill>
              </a:rPr>
              <a:t>float </a:t>
            </a:r>
            <a:r>
              <a:rPr lang="en-US" sz="2800" b="1" dirty="0" err="1">
                <a:solidFill>
                  <a:prstClr val="black">
                    <a:lumMod val="75000"/>
                    <a:lumOff val="25000"/>
                  </a:prstClr>
                </a:solidFill>
              </a:rPr>
              <a:t>stepsOutPerRevolution</a:t>
            </a:r>
            <a:r>
              <a:rPr lang="en-US" sz="2800" b="1" dirty="0">
                <a:solidFill>
                  <a:prstClr val="black">
                    <a:lumMod val="75000"/>
                    <a:lumOff val="25000"/>
                  </a:prstClr>
                </a:solidFill>
              </a:rPr>
              <a:t> = </a:t>
            </a:r>
            <a:r>
              <a:rPr lang="en-US" sz="2800" b="1" dirty="0" err="1">
                <a:solidFill>
                  <a:prstClr val="black">
                    <a:lumMod val="75000"/>
                    <a:lumOff val="25000"/>
                  </a:prstClr>
                </a:solidFill>
              </a:rPr>
              <a:t>stepsPerRevolution</a:t>
            </a:r>
            <a:r>
              <a:rPr lang="en-US" sz="2800" b="1" dirty="0">
                <a:solidFill>
                  <a:prstClr val="black">
                    <a:lumMod val="75000"/>
                    <a:lumOff val="25000"/>
                  </a:prstClr>
                </a:solidFill>
              </a:rPr>
              <a:t> * </a:t>
            </a:r>
            <a:r>
              <a:rPr lang="en-US" sz="2800" b="1" dirty="0" err="1" smtClean="0">
                <a:solidFill>
                  <a:prstClr val="black">
                    <a:lumMod val="75000"/>
                    <a:lumOff val="25000"/>
                  </a:prstClr>
                </a:solidFill>
              </a:rPr>
              <a:t>gear_red</a:t>
            </a:r>
            <a:r>
              <a:rPr lang="en-US" sz="2800" b="1" dirty="0" smtClean="0">
                <a:solidFill>
                  <a:prstClr val="black">
                    <a:lumMod val="75000"/>
                    <a:lumOff val="25000"/>
                  </a:prstClr>
                </a:solidFill>
              </a:rPr>
              <a:t>;</a:t>
            </a:r>
            <a:r>
              <a:rPr lang="el-GR" sz="2800" dirty="0">
                <a:solidFill>
                  <a:prstClr val="black">
                    <a:lumMod val="75000"/>
                    <a:lumOff val="25000"/>
                  </a:prstClr>
                </a:solidFill>
              </a:rPr>
              <a:t> </a:t>
            </a:r>
            <a:r>
              <a:rPr lang="el-GR" sz="2800" dirty="0" smtClean="0">
                <a:solidFill>
                  <a:prstClr val="black">
                    <a:lumMod val="75000"/>
                    <a:lumOff val="25000"/>
                  </a:prstClr>
                </a:solidFill>
              </a:rPr>
              <a:t>-&gt;</a:t>
            </a:r>
            <a:r>
              <a:rPr lang="en-US" sz="2800" dirty="0">
                <a:solidFill>
                  <a:prstClr val="black">
                    <a:lumMod val="75000"/>
                    <a:lumOff val="25000"/>
                  </a:prstClr>
                </a:solidFill>
              </a:rPr>
              <a:t> Number of steps per geared output </a:t>
            </a:r>
            <a:r>
              <a:rPr lang="en-US" sz="2800" dirty="0" smtClean="0">
                <a:solidFill>
                  <a:prstClr val="black">
                    <a:lumMod val="75000"/>
                    <a:lumOff val="25000"/>
                  </a:prstClr>
                </a:solidFill>
              </a:rPr>
              <a:t>rotation ~ 2048 = 64*32.</a:t>
            </a:r>
            <a:endParaRPr lang="el-GR" sz="2800" b="1" dirty="0"/>
          </a:p>
        </p:txBody>
      </p:sp>
    </p:spTree>
    <p:extLst>
      <p:ext uri="{BB962C8B-B14F-4D97-AF65-F5344CB8AC3E}">
        <p14:creationId xmlns:p14="http://schemas.microsoft.com/office/powerpoint/2010/main" val="41414636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79" y="1845734"/>
            <a:ext cx="10608765" cy="4348032"/>
          </a:xfrm>
        </p:spPr>
        <p:txBody>
          <a:bodyPr>
            <a:normAutofit/>
          </a:bodyPr>
          <a:lstStyle/>
          <a:p>
            <a:pPr>
              <a:buFont typeface="Wingdings" panose="05000000000000000000" pitchFamily="2" charset="2"/>
              <a:buChar char="q"/>
            </a:pPr>
            <a:r>
              <a:rPr lang="en-US" sz="2800" b="1" dirty="0" err="1" smtClean="0"/>
              <a:t>myStepper.setSpeed</a:t>
            </a:r>
            <a:r>
              <a:rPr lang="en-US" sz="2800" b="1" dirty="0" smtClean="0"/>
              <a:t>();</a:t>
            </a:r>
            <a:endParaRPr lang="el-GR" sz="2800" b="1" dirty="0" smtClean="0"/>
          </a:p>
          <a:p>
            <a:pPr marL="0" indent="0">
              <a:buNone/>
            </a:pPr>
            <a:r>
              <a:rPr lang="el-GR" sz="2800" dirty="0" smtClean="0"/>
              <a:t>Η συνάρτηση </a:t>
            </a:r>
            <a:r>
              <a:rPr lang="en-US" sz="2800" dirty="0" smtClean="0"/>
              <a:t>setSpeed</a:t>
            </a:r>
            <a:r>
              <a:rPr lang="el-GR" sz="2800" dirty="0" smtClean="0"/>
              <a:t>() ορίζει την ταχύτητα που θέλουμε να κινηθεί το μοτέρ. Αν βάλω στις παρενθέσεις την τιμή 100 ο κινητήρας θα γυρνάει αργά, ενώ αν βάλω την τιμή 700 θα γυρνάει γρήγορα.</a:t>
            </a:r>
          </a:p>
          <a:p>
            <a:pPr>
              <a:buFont typeface="Wingdings" panose="05000000000000000000" pitchFamily="2" charset="2"/>
              <a:buChar char="q"/>
            </a:pPr>
            <a:r>
              <a:rPr lang="en-US" sz="2800" b="1" dirty="0" err="1"/>
              <a:t>myStepper.step</a:t>
            </a:r>
            <a:r>
              <a:rPr lang="en-US" sz="2800" b="1" dirty="0" smtClean="0"/>
              <a:t>();</a:t>
            </a:r>
            <a:endParaRPr lang="el-GR" sz="2800" b="1" dirty="0" smtClean="0"/>
          </a:p>
          <a:p>
            <a:pPr marL="0" indent="0">
              <a:buNone/>
            </a:pPr>
            <a:r>
              <a:rPr lang="el-GR" sz="2800" dirty="0" smtClean="0"/>
              <a:t>Η συνάρτηση </a:t>
            </a:r>
            <a:r>
              <a:rPr lang="en-US" sz="2800" dirty="0" smtClean="0"/>
              <a:t>step</a:t>
            </a:r>
            <a:r>
              <a:rPr lang="el-GR" sz="2800" dirty="0" smtClean="0"/>
              <a:t>() </a:t>
            </a:r>
            <a:r>
              <a:rPr lang="el-GR" sz="2800" dirty="0"/>
              <a:t>ο</a:t>
            </a:r>
            <a:r>
              <a:rPr lang="el-GR" sz="2800" dirty="0" smtClean="0"/>
              <a:t>ρίζει πόσα βήματα θα περιστραφεί ο κινητήρας. Αν βάλω αρνητική τιμή μέσα στις παρενθέσεις, ο κινητήρας θα αλλάξει φορά περιστροφής.</a:t>
            </a:r>
            <a:endParaRPr lang="el-GR" sz="2800" dirty="0"/>
          </a:p>
        </p:txBody>
      </p:sp>
    </p:spTree>
    <p:extLst>
      <p:ext uri="{BB962C8B-B14F-4D97-AF65-F5344CB8AC3E}">
        <p14:creationId xmlns:p14="http://schemas.microsoft.com/office/powerpoint/2010/main" val="2685936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smtClean="0"/>
              <a:t>5</a:t>
            </a:r>
            <a:endParaRPr lang="el-GR" dirty="0"/>
          </a:p>
        </p:txBody>
      </p:sp>
      <p:sp>
        <p:nvSpPr>
          <p:cNvPr id="3" name="Θέση περιεχομένου 2"/>
          <p:cNvSpPr>
            <a:spLocks noGrp="1"/>
          </p:cNvSpPr>
          <p:nvPr>
            <p:ph idx="1"/>
          </p:nvPr>
        </p:nvSpPr>
        <p:spPr/>
        <p:txBody>
          <a:bodyPr>
            <a:normAutofit/>
          </a:bodyPr>
          <a:lstStyle/>
          <a:p>
            <a:r>
              <a:rPr lang="el-GR" sz="2800" dirty="0" smtClean="0"/>
              <a:t>Το </a:t>
            </a:r>
            <a:r>
              <a:rPr lang="el-GR" sz="2800" dirty="0"/>
              <a:t>βηματικό </a:t>
            </a:r>
            <a:r>
              <a:rPr lang="el-GR" sz="2800" dirty="0" smtClean="0"/>
              <a:t>μοτέρ να κινείται </a:t>
            </a:r>
            <a:r>
              <a:rPr lang="el-GR" sz="2800" dirty="0"/>
              <a:t>δεξιόστροφα γρήγορα </a:t>
            </a:r>
            <a:r>
              <a:rPr lang="el-GR" sz="2800" dirty="0" smtClean="0"/>
              <a:t>και </a:t>
            </a:r>
            <a:r>
              <a:rPr lang="el-GR" sz="2800" dirty="0"/>
              <a:t>στη </a:t>
            </a:r>
            <a:r>
              <a:rPr lang="el-GR" sz="2800" dirty="0" smtClean="0"/>
              <a:t>συνέχεια μετά από 1 </a:t>
            </a:r>
            <a:r>
              <a:rPr lang="en-US" sz="2800" dirty="0" smtClean="0"/>
              <a:t>sec</a:t>
            </a:r>
            <a:r>
              <a:rPr lang="el-GR" sz="2800" dirty="0" smtClean="0"/>
              <a:t> να κινείται </a:t>
            </a:r>
            <a:r>
              <a:rPr lang="el-GR" sz="2800" dirty="0"/>
              <a:t>αριστερόστροφα αργά.</a:t>
            </a:r>
            <a:endParaRPr lang="el-GR" sz="2800" dirty="0" smtClean="0"/>
          </a:p>
          <a:p>
            <a:endParaRPr lang="el-GR" sz="2800" dirty="0"/>
          </a:p>
          <a:p>
            <a:r>
              <a:rPr lang="el-GR" sz="2800" dirty="0" smtClean="0"/>
              <a:t>Υλικά:</a:t>
            </a:r>
          </a:p>
          <a:p>
            <a:pPr>
              <a:buFont typeface="Wingdings" panose="05000000000000000000" pitchFamily="2" charset="2"/>
              <a:buChar char="Ø"/>
            </a:pPr>
            <a:r>
              <a:rPr lang="en-US" sz="2800" dirty="0" smtClean="0"/>
              <a:t>Stepper motor</a:t>
            </a:r>
          </a:p>
          <a:p>
            <a:pPr>
              <a:buFont typeface="Wingdings" panose="05000000000000000000" pitchFamily="2" charset="2"/>
              <a:buChar char="Ø"/>
            </a:pPr>
            <a:r>
              <a:rPr lang="en-US" sz="2800" dirty="0"/>
              <a:t>ULN2003 Stepper Motor Driver</a:t>
            </a:r>
            <a:endParaRPr lang="el-GR" sz="2800" dirty="0" smtClean="0"/>
          </a:p>
          <a:p>
            <a:pPr>
              <a:buFont typeface="Wingdings" panose="05000000000000000000" pitchFamily="2" charset="2"/>
              <a:buChar char="Ø"/>
            </a:pPr>
            <a:endParaRPr lang="el-GR" sz="2800" dirty="0"/>
          </a:p>
        </p:txBody>
      </p:sp>
    </p:spTree>
    <p:extLst>
      <p:ext uri="{BB962C8B-B14F-4D97-AF65-F5344CB8AC3E}">
        <p14:creationId xmlns:p14="http://schemas.microsoft.com/office/powerpoint/2010/main" val="16195042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a:t>
            </a:r>
            <a:r>
              <a:rPr lang="el-GR" dirty="0"/>
              <a:t> </a:t>
            </a:r>
            <a:r>
              <a:rPr lang="en-US" dirty="0"/>
              <a:t>5</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71001" y="1909888"/>
            <a:ext cx="8710957" cy="4335636"/>
          </a:xfrm>
          <a:prstGeom prst="rect">
            <a:avLst/>
          </a:prstGeom>
        </p:spPr>
      </p:pic>
      <p:pic>
        <p:nvPicPr>
          <p:cNvPr id="5" name="Εικόνα 4"/>
          <p:cNvPicPr>
            <a:picLocks noChangeAspect="1"/>
          </p:cNvPicPr>
          <p:nvPr/>
        </p:nvPicPr>
        <p:blipFill>
          <a:blip r:embed="rId3"/>
          <a:stretch>
            <a:fillRect/>
          </a:stretch>
        </p:blipFill>
        <p:spPr>
          <a:xfrm>
            <a:off x="8409406" y="5550199"/>
            <a:ext cx="1704975" cy="695325"/>
          </a:xfrm>
          <a:prstGeom prst="rect">
            <a:avLst/>
          </a:prstGeom>
        </p:spPr>
      </p:pic>
      <p:pic>
        <p:nvPicPr>
          <p:cNvPr id="6" name="Εικόνα 5"/>
          <p:cNvPicPr>
            <a:picLocks noChangeAspect="1"/>
          </p:cNvPicPr>
          <p:nvPr/>
        </p:nvPicPr>
        <p:blipFill>
          <a:blip r:embed="rId4"/>
          <a:stretch>
            <a:fillRect/>
          </a:stretch>
        </p:blipFill>
        <p:spPr>
          <a:xfrm>
            <a:off x="9609556" y="5683549"/>
            <a:ext cx="1009650" cy="561975"/>
          </a:xfrm>
          <a:prstGeom prst="rect">
            <a:avLst/>
          </a:prstGeom>
        </p:spPr>
      </p:pic>
    </p:spTree>
    <p:extLst>
      <p:ext uri="{BB962C8B-B14F-4D97-AF65-F5344CB8AC3E}">
        <p14:creationId xmlns:p14="http://schemas.microsoft.com/office/powerpoint/2010/main" val="18511335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10552" y="286603"/>
            <a:ext cx="10845127" cy="1450757"/>
          </a:xfrm>
        </p:spPr>
        <p:txBody>
          <a:bodyPr/>
          <a:lstStyle/>
          <a:p>
            <a:r>
              <a:rPr lang="en-US" dirty="0"/>
              <a:t>Project</a:t>
            </a:r>
            <a:r>
              <a:rPr lang="el-GR" dirty="0"/>
              <a:t> </a:t>
            </a:r>
            <a:r>
              <a:rPr lang="en-US" dirty="0"/>
              <a:t>5</a:t>
            </a:r>
            <a:endParaRPr lang="el-GR" dirty="0"/>
          </a:p>
        </p:txBody>
      </p:sp>
      <p:sp>
        <p:nvSpPr>
          <p:cNvPr id="3" name="Θέση περιεχομένου 2"/>
          <p:cNvSpPr>
            <a:spLocks noGrp="1"/>
          </p:cNvSpPr>
          <p:nvPr>
            <p:ph idx="1"/>
          </p:nvPr>
        </p:nvSpPr>
        <p:spPr>
          <a:xfrm>
            <a:off x="310552" y="1737359"/>
            <a:ext cx="11697418" cy="4508165"/>
          </a:xfrm>
        </p:spPr>
        <p:txBody>
          <a:bodyPr numCol="1">
            <a:normAutofit/>
          </a:bodyPr>
          <a:lstStyle/>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Stepper.h</a:t>
            </a:r>
            <a:r>
              <a:rPr lang="en-US" dirty="0">
                <a:solidFill>
                  <a:srgbClr val="804000"/>
                </a:solidFill>
                <a:latin typeface="Courier New" panose="02070309020205020404" pitchFamily="49" charset="0"/>
              </a:rPr>
              <a:t>&gt; </a:t>
            </a:r>
            <a:endParaRPr lang="en-US" dirty="0" smtClean="0">
              <a:solidFill>
                <a:srgbClr val="804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Number of steps per internal motor </a:t>
            </a:r>
            <a:r>
              <a:rPr lang="en-US" dirty="0" smtClean="0">
                <a:solidFill>
                  <a:srgbClr val="008000"/>
                </a:solidFill>
                <a:latin typeface="Courier New" panose="02070309020205020404" pitchFamily="49" charset="0"/>
              </a:rPr>
              <a:t>revolution </a:t>
            </a: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float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stepsPerRevolution</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Amount of Gear Reduction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float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gear_red</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64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Number of steps per geared output rotation </a:t>
            </a:r>
            <a:endParaRPr lang="en-US" dirty="0" smtClean="0">
              <a:solidFill>
                <a:srgbClr val="008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const</a:t>
            </a:r>
            <a:r>
              <a:rPr lang="en-US" dirty="0" smtClean="0">
                <a:solidFill>
                  <a:srgbClr val="000000"/>
                </a:solidFill>
                <a:latin typeface="Courier New" panose="02070309020205020404" pitchFamily="49" charset="0"/>
              </a:rPr>
              <a:t> </a:t>
            </a:r>
            <a:r>
              <a:rPr lang="en-US" dirty="0" smtClean="0">
                <a:solidFill>
                  <a:srgbClr val="8000FF"/>
                </a:solidFill>
                <a:latin typeface="Courier New" panose="02070309020205020404" pitchFamily="49" charset="0"/>
              </a:rPr>
              <a:t>float</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stepsOutPerRevolution</a:t>
            </a:r>
            <a:r>
              <a:rPr lang="en-US"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 </a:t>
            </a:r>
            <a:r>
              <a:rPr lang="en-US" dirty="0" err="1" smtClean="0">
                <a:solidFill>
                  <a:srgbClr val="000000"/>
                </a:solidFill>
                <a:latin typeface="Courier New" panose="02070309020205020404" pitchFamily="49" charset="0"/>
              </a:rPr>
              <a:t>stepsPerRevolution</a:t>
            </a:r>
            <a:r>
              <a:rPr lang="en-US" dirty="0" smtClean="0">
                <a:solidFill>
                  <a:srgbClr val="000000"/>
                </a:solidFill>
                <a:latin typeface="Courier New" panose="02070309020205020404" pitchFamily="49" charset="0"/>
              </a:rPr>
              <a:t> </a:t>
            </a:r>
            <a:r>
              <a:rPr lang="en-US" b="1" dirty="0" smtClean="0">
                <a:solidFill>
                  <a:srgbClr val="000080"/>
                </a:solidFill>
                <a:latin typeface="Courier New" panose="02070309020205020404" pitchFamily="49" charset="0"/>
              </a:rPr>
              <a:t>* </a:t>
            </a:r>
            <a:r>
              <a:rPr lang="en-US" dirty="0" err="1" smtClean="0">
                <a:solidFill>
                  <a:srgbClr val="000000"/>
                </a:solidFill>
                <a:latin typeface="Courier New" panose="02070309020205020404" pitchFamily="49" charset="0"/>
              </a:rPr>
              <a:t>gear_red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Creates an instance of stepper class </a:t>
            </a:r>
            <a:endParaRPr lang="en-US" dirty="0" smtClean="0">
              <a:solidFill>
                <a:srgbClr val="008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Pins entered in sequence IN1-IN3-IN2-IN4 for proper step sequence </a:t>
            </a:r>
            <a:endParaRPr lang="en-US"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Stepper </a:t>
            </a:r>
            <a:r>
              <a:rPr lang="en-US" dirty="0" err="1">
                <a:solidFill>
                  <a:srgbClr val="000000"/>
                </a:solidFill>
                <a:latin typeface="Courier New" panose="02070309020205020404" pitchFamily="49" charset="0"/>
              </a:rPr>
              <a:t>myStepper</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Stepper</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stepsPerRevolution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6903396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72528" y="286603"/>
            <a:ext cx="10983152" cy="1450757"/>
          </a:xfrm>
        </p:spPr>
        <p:txBody>
          <a:bodyPr/>
          <a:lstStyle/>
          <a:p>
            <a:r>
              <a:rPr lang="en-US" dirty="0"/>
              <a:t>Project</a:t>
            </a:r>
            <a:r>
              <a:rPr lang="el-GR" dirty="0"/>
              <a:t> </a:t>
            </a:r>
            <a:r>
              <a:rPr lang="en-US" dirty="0"/>
              <a:t>5</a:t>
            </a:r>
            <a:endParaRPr lang="el-GR" dirty="0"/>
          </a:p>
        </p:txBody>
      </p:sp>
      <p:sp>
        <p:nvSpPr>
          <p:cNvPr id="3" name="Θέση περιεχομένου 2"/>
          <p:cNvSpPr>
            <a:spLocks noGrp="1"/>
          </p:cNvSpPr>
          <p:nvPr>
            <p:ph idx="1"/>
          </p:nvPr>
        </p:nvSpPr>
        <p:spPr>
          <a:xfrm>
            <a:off x="172528" y="1845734"/>
            <a:ext cx="11913080" cy="4649958"/>
          </a:xfrm>
        </p:spPr>
        <p:txBody>
          <a:bodyPr numCol="2">
            <a:normAutofit/>
          </a:bodyPr>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smtClean="0">
                <a:solidFill>
                  <a:srgbClr val="000080"/>
                </a:solidFill>
                <a:latin typeface="Courier New" panose="02070309020205020404" pitchFamily="49" charset="0"/>
              </a:rPr>
              <a:t>(){}</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Nothing to do (Stepper Library </a:t>
            </a:r>
            <a:r>
              <a:rPr lang="en-US" dirty="0" smtClean="0">
                <a:solidFill>
                  <a:srgbClr val="008000"/>
                </a:solidFill>
                <a:latin typeface="Courier New" panose="02070309020205020404" pitchFamily="49" charset="0"/>
              </a:rPr>
              <a:t>//sets </a:t>
            </a:r>
            <a:r>
              <a:rPr lang="en-US" dirty="0">
                <a:solidFill>
                  <a:srgbClr val="008000"/>
                </a:solidFill>
                <a:latin typeface="Courier New" panose="02070309020205020404" pitchFamily="49" charset="0"/>
              </a:rPr>
              <a:t>pins as outputs) </a:t>
            </a:r>
            <a:endParaRPr lang="en-US"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Rotate CW slowly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700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stepsOutPerRevolution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Rotate CCW quickly </a:t>
            </a:r>
            <a:endParaRPr lang="en-US"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setSpeed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myStepper</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stepsOutPerRevolution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1000</a:t>
            </a:r>
            <a:r>
              <a:rPr lang="en-US" b="1" dirty="0" smtClean="0">
                <a:solidFill>
                  <a:srgbClr val="000080"/>
                </a:solidFill>
                <a:latin typeface="Courier New" panose="02070309020205020404" pitchFamily="49" charset="0"/>
              </a:rPr>
              <a:t>);}</a:t>
            </a:r>
            <a:endParaRPr lang="en-US" dirty="0"/>
          </a:p>
        </p:txBody>
      </p:sp>
    </p:spTree>
    <p:extLst>
      <p:ext uri="{BB962C8B-B14F-4D97-AF65-F5344CB8AC3E}">
        <p14:creationId xmlns:p14="http://schemas.microsoft.com/office/powerpoint/2010/main" val="212972949"/>
      </p:ext>
    </p:extLst>
  </p:cSld>
  <p:clrMapOvr>
    <a:masterClrMapping/>
  </p:clrMapOvr>
</p:sld>
</file>

<file path=ppt/theme/theme1.xml><?xml version="1.0" encoding="utf-8"?>
<a:theme xmlns:a="http://schemas.openxmlformats.org/drawingml/2006/main" name="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1094</TotalTime>
  <Words>5323</Words>
  <Application>Microsoft Office PowerPoint</Application>
  <PresentationFormat>Ευρεία οθόνη</PresentationFormat>
  <Paragraphs>580</Paragraphs>
  <Slides>146</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146</vt:i4>
      </vt:variant>
    </vt:vector>
  </HeadingPairs>
  <TitlesOfParts>
    <vt:vector size="151" baseType="lpstr">
      <vt:lpstr>Calibri</vt:lpstr>
      <vt:lpstr>Calibri Light</vt:lpstr>
      <vt:lpstr>Courier New</vt:lpstr>
      <vt:lpstr>Wingdings</vt:lpstr>
      <vt:lpstr>Ανασκόπηση</vt:lpstr>
      <vt:lpstr>ARDUINO MICROCONTROLLER</vt:lpstr>
      <vt:lpstr>Περιεχόμενα</vt:lpstr>
      <vt:lpstr>Servo motor(Σερβοκινητήρας)</vt:lpstr>
      <vt:lpstr>Servo motor(Σερβοκινητήρας)</vt:lpstr>
      <vt:lpstr>Servo motor(Σερβοκινητήρας)</vt:lpstr>
      <vt:lpstr>Servo motor(Σερβοκινητήρας)</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Servo motor(Σερβοκινητήρας)</vt:lpstr>
      <vt:lpstr>Project 1</vt:lpstr>
      <vt:lpstr>Project 1</vt:lpstr>
      <vt:lpstr>Project 1</vt:lpstr>
      <vt:lpstr>Micro Vibrating Motor(Μοτέρ δόνησης)</vt:lpstr>
      <vt:lpstr>Micro Vibrating Motor</vt:lpstr>
      <vt:lpstr>Micro Vibrating Motor</vt:lpstr>
      <vt:lpstr>Micro Vibrating Motor</vt:lpstr>
      <vt:lpstr>Micro Vibrating Motor</vt:lpstr>
      <vt:lpstr>Micro Vibrating Motor</vt:lpstr>
      <vt:lpstr>Micro Vibrating Motor</vt:lpstr>
      <vt:lpstr>Project 2</vt:lpstr>
      <vt:lpstr>Project 2</vt:lpstr>
      <vt:lpstr>Project 2</vt:lpstr>
      <vt:lpstr>Κινητήρες</vt:lpstr>
      <vt:lpstr>Ηλεκτροκινητήρες ή ηλεκτρικοί κινητήρες</vt:lpstr>
      <vt:lpstr>Κινητήρες εσωτερικής καύσης</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DC motor</vt:lpstr>
      <vt:lpstr>Παρουσίαση του PowerPoint</vt:lpstr>
      <vt:lpstr>DC motor</vt:lpstr>
      <vt:lpstr>Παρουσίαση του PowerPoint</vt:lpstr>
      <vt:lpstr>Παρουσίαση του PowerPoint</vt:lpstr>
      <vt:lpstr>Παρουσίαση του PowerPoint</vt:lpstr>
      <vt:lpstr>DC motor</vt:lpstr>
      <vt:lpstr>DC motor - PWM</vt:lpstr>
      <vt:lpstr>Παρουσίαση του PowerPoint</vt:lpstr>
      <vt:lpstr>DC motor - H-Bridge</vt:lpstr>
      <vt:lpstr>Παρουσίαση του PowerPoint</vt:lpstr>
      <vt:lpstr>L293D DC Motor Driver IC </vt:lpstr>
      <vt:lpstr>Παρουσίαση του PowerPoint</vt:lpstr>
      <vt:lpstr>L293D DC Motor Driver IC </vt:lpstr>
      <vt:lpstr>L293D DC Motor Driver IC </vt:lpstr>
      <vt:lpstr>Project 3</vt:lpstr>
      <vt:lpstr>Project 3</vt:lpstr>
      <vt:lpstr>Παρουσίαση του PowerPoint</vt:lpstr>
      <vt:lpstr>Project 3</vt:lpstr>
      <vt:lpstr>Project 3</vt:lpstr>
      <vt:lpstr>Project 3</vt:lpstr>
      <vt:lpstr>L298N DC Motor Driver Module</vt:lpstr>
      <vt:lpstr>L298N DC Motor Driver Module</vt:lpstr>
      <vt:lpstr>L298N DC Motor Driver Module</vt:lpstr>
      <vt:lpstr>L298N DC Motor Driver Module</vt:lpstr>
      <vt:lpstr>Παρουσίαση του PowerPoint</vt:lpstr>
      <vt:lpstr>Παρουσίαση του PowerPoint</vt:lpstr>
      <vt:lpstr>Παρουσίαση του PowerPoint</vt:lpstr>
      <vt:lpstr>L298N DC Motor Driver Module</vt:lpstr>
      <vt:lpstr>L298N DC Motor Driver Module</vt:lpstr>
      <vt:lpstr>Project 4</vt:lpstr>
      <vt:lpstr>Project 4</vt:lpstr>
      <vt:lpstr>Παρουσίαση του PowerPoint</vt:lpstr>
      <vt:lpstr>Project 4</vt:lpstr>
      <vt:lpstr>Project 4</vt:lpstr>
      <vt:lpstr>Project 4</vt:lpstr>
      <vt:lpstr>Stepper motor(Bipolar Stepper Motor NEMA 17)</vt:lpstr>
      <vt:lpstr>Παρουσίαση του PowerPoint</vt:lpstr>
      <vt:lpstr>Stepper motor</vt:lpstr>
      <vt:lpstr>Παρουσίαση του PowerPoint</vt:lpstr>
      <vt:lpstr>Unipolar Stepper motor 28BYJ-48</vt:lpstr>
      <vt:lpstr>Stepper motor 28BYJ-48</vt:lpstr>
      <vt:lpstr>Stepper motor 28BYJ-48</vt:lpstr>
      <vt:lpstr>Stepper motor 28BYJ-48</vt:lpstr>
      <vt:lpstr>Stepper motor 28BYJ-48</vt:lpstr>
      <vt:lpstr>Stepper motor 28BYJ-48</vt:lpstr>
      <vt:lpstr>Παρουσίαση του PowerPoint</vt:lpstr>
      <vt:lpstr>Παρουσίαση του PowerPoint</vt:lpstr>
      <vt:lpstr>ULN2003 Stepper Motor Driver</vt:lpstr>
      <vt:lpstr>ULN2003 Stepper Motor Driver</vt:lpstr>
      <vt:lpstr>Βασικές εντολές</vt:lpstr>
      <vt:lpstr>Βασικές εντολές</vt:lpstr>
      <vt:lpstr>Βασικές εντολές</vt:lpstr>
      <vt:lpstr>Project 5</vt:lpstr>
      <vt:lpstr>Project 5</vt:lpstr>
      <vt:lpstr>Project 5</vt:lpstr>
      <vt:lpstr>Project 5</vt:lpstr>
      <vt:lpstr>Βασικές εντολές</vt:lpstr>
      <vt:lpstr>Βασικές εντολές</vt:lpstr>
      <vt:lpstr>Βασικές εντολές</vt:lpstr>
      <vt:lpstr>Project 6</vt:lpstr>
      <vt:lpstr>Project 6</vt:lpstr>
      <vt:lpstr>Project 6</vt:lpstr>
      <vt:lpstr>Project 6</vt:lpstr>
      <vt:lpstr>L293D Stepper Motor Driver IC</vt:lpstr>
      <vt:lpstr>Παρουσίαση του PowerPoint</vt:lpstr>
      <vt:lpstr>L293D Stepper Motor Driver IC</vt:lpstr>
      <vt:lpstr>Project 7</vt:lpstr>
      <vt:lpstr>Project 7</vt:lpstr>
      <vt:lpstr>Project 7</vt:lpstr>
      <vt:lpstr>Project 7</vt:lpstr>
      <vt:lpstr>Stepper motor(Bipolar Stepper Motor NEMA 17)</vt:lpstr>
      <vt:lpstr>Άλλα είδη συνδέσεων με stepper motor</vt:lpstr>
      <vt:lpstr>Άλλα είδη συνδέσεων με stepper motor</vt:lpstr>
      <vt:lpstr>L293D Motor Driver Shield</vt:lpstr>
      <vt:lpstr>L293D Motor Driver Shield</vt:lpstr>
      <vt:lpstr>L293D Motor Driver Shield</vt:lpstr>
      <vt:lpstr>L293D Motor Driver Shield</vt:lpstr>
      <vt:lpstr>L293D Motor Driver Shield</vt:lpstr>
      <vt:lpstr>L293D Motor Driver Shield</vt:lpstr>
      <vt:lpstr>L293D Motor Driver Shield</vt:lpstr>
      <vt:lpstr>Παρουσίαση του PowerPoint</vt:lpstr>
      <vt:lpstr>L293D Motor Driver Shield</vt:lpstr>
      <vt:lpstr>Βασικές εντολές Για DC motor</vt:lpstr>
      <vt:lpstr>Βασικές εντολές Για DC motor</vt:lpstr>
      <vt:lpstr>Βασικές εντολές Για Stepper motor</vt:lpstr>
      <vt:lpstr>Βασικές εντολές Για Stepper motor</vt:lpstr>
      <vt:lpstr>Βασικές εντολές Για Stepper motor</vt:lpstr>
      <vt:lpstr>Βασικές εντολές Για Stepper motor</vt:lpstr>
      <vt:lpstr>Project 8</vt:lpstr>
      <vt:lpstr>Project 8</vt:lpstr>
      <vt:lpstr>Project 8</vt:lpstr>
      <vt:lpstr>Project 8</vt:lpstr>
      <vt:lpstr>Project 9</vt:lpstr>
      <vt:lpstr>Project 9</vt:lpstr>
      <vt:lpstr>Project 9</vt:lpstr>
      <vt:lpstr>Project 9</vt:lpstr>
      <vt:lpstr>Project 9</vt:lpstr>
      <vt:lpstr>L293D Motor Driver Shield</vt:lpstr>
      <vt:lpstr>Project 10</vt:lpstr>
      <vt:lpstr>Project 10</vt:lpstr>
      <vt:lpstr>Project 10</vt:lpstr>
      <vt:lpstr>Project 10</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panagiota moraiti</dc:creator>
  <cp:lastModifiedBy>panagiota moraiti</cp:lastModifiedBy>
  <cp:revision>152</cp:revision>
  <dcterms:created xsi:type="dcterms:W3CDTF">2021-03-20T14:02:29Z</dcterms:created>
  <dcterms:modified xsi:type="dcterms:W3CDTF">2021-09-01T18:10:33Z</dcterms:modified>
</cp:coreProperties>
</file>